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719" r:id="rId1"/>
  </p:sldMasterIdLst>
  <p:notesMasterIdLst>
    <p:notesMasterId r:id="rId68"/>
  </p:notesMasterIdLst>
  <p:handoutMasterIdLst>
    <p:handoutMasterId r:id="rId69"/>
  </p:handoutMasterIdLst>
  <p:sldIdLst>
    <p:sldId id="423" r:id="rId2"/>
    <p:sldId id="424" r:id="rId3"/>
    <p:sldId id="429" r:id="rId4"/>
    <p:sldId id="426" r:id="rId5"/>
    <p:sldId id="427" r:id="rId6"/>
    <p:sldId id="428" r:id="rId7"/>
    <p:sldId id="430" r:id="rId8"/>
    <p:sldId id="431" r:id="rId9"/>
    <p:sldId id="432" r:id="rId10"/>
    <p:sldId id="433" r:id="rId11"/>
    <p:sldId id="480" r:id="rId12"/>
    <p:sldId id="481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88" r:id="rId21"/>
    <p:sldId id="441" r:id="rId22"/>
    <p:sldId id="442" r:id="rId23"/>
    <p:sldId id="443" r:id="rId24"/>
    <p:sldId id="482" r:id="rId25"/>
    <p:sldId id="445" r:id="rId26"/>
    <p:sldId id="446" r:id="rId27"/>
    <p:sldId id="447" r:id="rId28"/>
    <p:sldId id="483" r:id="rId29"/>
    <p:sldId id="448" r:id="rId30"/>
    <p:sldId id="449" r:id="rId31"/>
    <p:sldId id="450" r:id="rId32"/>
    <p:sldId id="451" r:id="rId33"/>
    <p:sldId id="479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89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84" r:id="rId56"/>
    <p:sldId id="472" r:id="rId57"/>
    <p:sldId id="473" r:id="rId58"/>
    <p:sldId id="474" r:id="rId59"/>
    <p:sldId id="475" r:id="rId60"/>
    <p:sldId id="485" r:id="rId61"/>
    <p:sldId id="476" r:id="rId62"/>
    <p:sldId id="477" r:id="rId63"/>
    <p:sldId id="486" r:id="rId64"/>
    <p:sldId id="478" r:id="rId65"/>
    <p:sldId id="487" r:id="rId66"/>
    <p:sldId id="425" r:id="rId6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oman Soloman" initials="SS" lastIdx="1" clrIdx="0">
    <p:extLst>
      <p:ext uri="{19B8F6BF-5375-455C-9EA6-DF929625EA0E}">
        <p15:presenceInfo xmlns:p15="http://schemas.microsoft.com/office/powerpoint/2012/main" userId="29dff8a422dc77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B0000"/>
    <a:srgbClr val="EDCDCB"/>
    <a:srgbClr val="A9CDCB"/>
    <a:srgbClr val="D1EBF1"/>
    <a:srgbClr val="EBF1DE"/>
    <a:srgbClr val="F1EEF4"/>
    <a:srgbClr val="DFF5A9"/>
    <a:srgbClr val="E5F7B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72924" autoAdjust="0"/>
  </p:normalViewPr>
  <p:slideViewPr>
    <p:cSldViewPr>
      <p:cViewPr varScale="1">
        <p:scale>
          <a:sx n="62" d="100"/>
          <a:sy n="62" d="100"/>
        </p:scale>
        <p:origin x="891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7F35D6-6495-4AE6-BAF6-048F8CDE89A3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4F91866-5408-4B65-88F2-9206B4EDA257}">
      <dgm:prSet/>
      <dgm:spPr/>
      <dgm:t>
        <a:bodyPr/>
        <a:lstStyle/>
        <a:p>
          <a:r>
            <a:rPr lang="zh-CN" dirty="0"/>
            <a:t>优点</a:t>
          </a:r>
        </a:p>
      </dgm:t>
    </dgm:pt>
    <dgm:pt modelId="{7ABD4FA4-7437-4135-B581-C7FCDC2AE1D9}" type="parTrans" cxnId="{6D41BCA7-084A-432E-B937-1DAA945ABF5B}">
      <dgm:prSet/>
      <dgm:spPr/>
      <dgm:t>
        <a:bodyPr/>
        <a:lstStyle/>
        <a:p>
          <a:endParaRPr lang="zh-CN" altLang="en-US"/>
        </a:p>
      </dgm:t>
    </dgm:pt>
    <dgm:pt modelId="{8F1DFD49-9B55-459B-9426-07E410DE1CC9}" type="sibTrans" cxnId="{6D41BCA7-084A-432E-B937-1DAA945ABF5B}">
      <dgm:prSet/>
      <dgm:spPr/>
      <dgm:t>
        <a:bodyPr/>
        <a:lstStyle/>
        <a:p>
          <a:endParaRPr lang="zh-CN" altLang="en-US"/>
        </a:p>
      </dgm:t>
    </dgm:pt>
    <dgm:pt modelId="{9265E4AF-E9E6-4960-A7FC-262F53A9BF06}">
      <dgm:prSet/>
      <dgm:spPr/>
      <dgm:t>
        <a:bodyPr/>
        <a:lstStyle/>
        <a:p>
          <a:r>
            <a:rPr lang="zh-CN"/>
            <a:t>算法思想简单易理解，实现起来比较容易，在解决分类和回归问题上应用较广；</a:t>
          </a:r>
        </a:p>
      </dgm:t>
    </dgm:pt>
    <dgm:pt modelId="{DDBB4B11-9FAC-4B29-BB33-20E79466309C}" type="parTrans" cxnId="{A2B953B5-58F1-4469-98B2-280F392653D8}">
      <dgm:prSet/>
      <dgm:spPr/>
      <dgm:t>
        <a:bodyPr/>
        <a:lstStyle/>
        <a:p>
          <a:endParaRPr lang="zh-CN" altLang="en-US"/>
        </a:p>
      </dgm:t>
    </dgm:pt>
    <dgm:pt modelId="{0016D363-EF8F-4741-B486-1476382EC407}" type="sibTrans" cxnId="{A2B953B5-58F1-4469-98B2-280F392653D8}">
      <dgm:prSet/>
      <dgm:spPr/>
      <dgm:t>
        <a:bodyPr/>
        <a:lstStyle/>
        <a:p>
          <a:endParaRPr lang="zh-CN" altLang="en-US"/>
        </a:p>
      </dgm:t>
    </dgm:pt>
    <dgm:pt modelId="{E7960A86-84D8-49D3-9FB3-ED04B2B678EB}">
      <dgm:prSet/>
      <dgm:spPr/>
      <dgm:t>
        <a:bodyPr/>
        <a:lstStyle/>
        <a:p>
          <a:r>
            <a:rPr lang="zh-CN"/>
            <a:t>不需要设定复杂的规则，只要训练样本集本身来实现对未知样本的分类。</a:t>
          </a:r>
        </a:p>
      </dgm:t>
    </dgm:pt>
    <dgm:pt modelId="{DC1585A3-6F97-4BA3-B7E1-3D15BC5DAB22}" type="parTrans" cxnId="{368DE6DF-C48D-4BA8-BC6E-604FE43ACA08}">
      <dgm:prSet/>
      <dgm:spPr/>
      <dgm:t>
        <a:bodyPr/>
        <a:lstStyle/>
        <a:p>
          <a:endParaRPr lang="zh-CN" altLang="en-US"/>
        </a:p>
      </dgm:t>
    </dgm:pt>
    <dgm:pt modelId="{EA767919-8B66-43C7-9552-63D56CDD229E}" type="sibTrans" cxnId="{368DE6DF-C48D-4BA8-BC6E-604FE43ACA08}">
      <dgm:prSet/>
      <dgm:spPr/>
      <dgm:t>
        <a:bodyPr/>
        <a:lstStyle/>
        <a:p>
          <a:endParaRPr lang="zh-CN" altLang="en-US"/>
        </a:p>
      </dgm:t>
    </dgm:pt>
    <dgm:pt modelId="{DF6C9AB8-70BE-4B13-A7C7-FB8E808B3E1D}">
      <dgm:prSet/>
      <dgm:spPr/>
      <dgm:t>
        <a:bodyPr/>
        <a:lstStyle/>
        <a:p>
          <a:r>
            <a:rPr lang="zh-CN"/>
            <a:t>缺点</a:t>
          </a:r>
        </a:p>
      </dgm:t>
    </dgm:pt>
    <dgm:pt modelId="{C8CA4A61-D5F1-41D4-A898-0DF76BB593F1}" type="parTrans" cxnId="{744BEED3-5BA8-4D85-B267-5CDD8093B0B0}">
      <dgm:prSet/>
      <dgm:spPr/>
      <dgm:t>
        <a:bodyPr/>
        <a:lstStyle/>
        <a:p>
          <a:endParaRPr lang="zh-CN" altLang="en-US"/>
        </a:p>
      </dgm:t>
    </dgm:pt>
    <dgm:pt modelId="{DB0C83C9-1183-4DE6-A746-DA5138C5BEDB}" type="sibTrans" cxnId="{744BEED3-5BA8-4D85-B267-5CDD8093B0B0}">
      <dgm:prSet/>
      <dgm:spPr/>
      <dgm:t>
        <a:bodyPr/>
        <a:lstStyle/>
        <a:p>
          <a:endParaRPr lang="zh-CN" altLang="en-US"/>
        </a:p>
      </dgm:t>
    </dgm:pt>
    <dgm:pt modelId="{186B471C-0966-4C5C-B08F-E7D0EE20EC94}">
      <dgm:prSet/>
      <dgm:spPr/>
      <dgm:t>
        <a:bodyPr/>
        <a:lstStyle/>
        <a:p>
          <a:r>
            <a:rPr lang="zh-CN"/>
            <a:t>占用存储空间大。</a:t>
          </a:r>
          <a:r>
            <a:rPr lang="en-US"/>
            <a:t>KNN</a:t>
          </a:r>
          <a:r>
            <a:rPr lang="zh-CN"/>
            <a:t>算法作为一种非参数的分类算法，需要将所有的训练样本都存储起来，如果样本集过大则增大了内存空间的负担；</a:t>
          </a:r>
        </a:p>
      </dgm:t>
    </dgm:pt>
    <dgm:pt modelId="{F683F79A-29FD-432F-BC14-00F88B2B286E}" type="parTrans" cxnId="{E106635B-672C-4A86-B95B-A38FB6BD6610}">
      <dgm:prSet/>
      <dgm:spPr/>
      <dgm:t>
        <a:bodyPr/>
        <a:lstStyle/>
        <a:p>
          <a:endParaRPr lang="zh-CN" altLang="en-US"/>
        </a:p>
      </dgm:t>
    </dgm:pt>
    <dgm:pt modelId="{9B2A32F1-8BD3-4404-9BE4-0ED5EC6D2163}" type="sibTrans" cxnId="{E106635B-672C-4A86-B95B-A38FB6BD6610}">
      <dgm:prSet/>
      <dgm:spPr/>
      <dgm:t>
        <a:bodyPr/>
        <a:lstStyle/>
        <a:p>
          <a:endParaRPr lang="zh-CN" altLang="en-US"/>
        </a:p>
      </dgm:t>
    </dgm:pt>
    <dgm:pt modelId="{3A3C416E-B568-4A45-830A-7CE9E95A9891}">
      <dgm:prSet/>
      <dgm:spPr/>
      <dgm:t>
        <a:bodyPr/>
        <a:lstStyle/>
        <a:p>
          <a:r>
            <a:rPr lang="zh-CN" dirty="0"/>
            <a:t>分类效率低。对于一个未知分类样本，实行</a:t>
          </a:r>
          <a:r>
            <a:rPr lang="en-US" dirty="0"/>
            <a:t>KNN</a:t>
          </a:r>
          <a:r>
            <a:rPr lang="zh-CN" dirty="0"/>
            <a:t>算法时都需要计算其与训练集每一个样本数据的相似度，进而确定出最佳</a:t>
          </a:r>
          <a:r>
            <a:rPr lang="en-US" altLang="zh-CN" dirty="0"/>
            <a:t>k</a:t>
          </a:r>
          <a:r>
            <a:rPr lang="zh-CN" dirty="0"/>
            <a:t>值，在处理大规模数据方面时间和空间复杂度高。</a:t>
          </a:r>
        </a:p>
      </dgm:t>
    </dgm:pt>
    <dgm:pt modelId="{2C0E2C68-69F6-4CC7-9960-67C46AD8A897}" type="parTrans" cxnId="{90DB57B4-CE1A-408C-A8CA-0719A5536312}">
      <dgm:prSet/>
      <dgm:spPr/>
      <dgm:t>
        <a:bodyPr/>
        <a:lstStyle/>
        <a:p>
          <a:endParaRPr lang="zh-CN" altLang="en-US"/>
        </a:p>
      </dgm:t>
    </dgm:pt>
    <dgm:pt modelId="{F9AF3C69-6B0F-4063-A12B-1A7621BC11AB}" type="sibTrans" cxnId="{90DB57B4-CE1A-408C-A8CA-0719A5536312}">
      <dgm:prSet/>
      <dgm:spPr/>
      <dgm:t>
        <a:bodyPr/>
        <a:lstStyle/>
        <a:p>
          <a:endParaRPr lang="zh-CN" altLang="en-US"/>
        </a:p>
      </dgm:t>
    </dgm:pt>
    <dgm:pt modelId="{84DE44D4-7D5F-44AF-A8E1-309342B3A72F}" type="pres">
      <dgm:prSet presAssocID="{8F7F35D6-6495-4AE6-BAF6-048F8CDE89A3}" presName="Name0" presStyleCnt="0">
        <dgm:presLayoutVars>
          <dgm:dir/>
          <dgm:animLvl val="lvl"/>
          <dgm:resizeHandles val="exact"/>
        </dgm:presLayoutVars>
      </dgm:prSet>
      <dgm:spPr/>
    </dgm:pt>
    <dgm:pt modelId="{E0F61D62-C61B-47AE-BA61-A34396B20E9F}" type="pres">
      <dgm:prSet presAssocID="{A4F91866-5408-4B65-88F2-9206B4EDA257}" presName="composite" presStyleCnt="0"/>
      <dgm:spPr/>
    </dgm:pt>
    <dgm:pt modelId="{0F178153-AAF4-41C5-B0D5-E032F0D9761F}" type="pres">
      <dgm:prSet presAssocID="{A4F91866-5408-4B65-88F2-9206B4EDA25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97E11B-D782-448E-9299-B8809082B139}" type="pres">
      <dgm:prSet presAssocID="{A4F91866-5408-4B65-88F2-9206B4EDA257}" presName="desTx" presStyleLbl="alignAccFollowNode1" presStyleIdx="0" presStyleCnt="2">
        <dgm:presLayoutVars>
          <dgm:bulletEnabled val="1"/>
        </dgm:presLayoutVars>
      </dgm:prSet>
      <dgm:spPr/>
    </dgm:pt>
    <dgm:pt modelId="{05F8240D-6AE7-45E6-B8D0-21A18A844311}" type="pres">
      <dgm:prSet presAssocID="{8F1DFD49-9B55-459B-9426-07E410DE1CC9}" presName="space" presStyleCnt="0"/>
      <dgm:spPr/>
    </dgm:pt>
    <dgm:pt modelId="{D7FF8805-E273-4DFD-9F89-AB469E0C1C31}" type="pres">
      <dgm:prSet presAssocID="{DF6C9AB8-70BE-4B13-A7C7-FB8E808B3E1D}" presName="composite" presStyleCnt="0"/>
      <dgm:spPr/>
    </dgm:pt>
    <dgm:pt modelId="{9BAFDFEE-2870-42C9-BB32-1EA0060EB367}" type="pres">
      <dgm:prSet presAssocID="{DF6C9AB8-70BE-4B13-A7C7-FB8E808B3E1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448952A-7E74-475D-A1AB-25AAC77B466E}" type="pres">
      <dgm:prSet presAssocID="{DF6C9AB8-70BE-4B13-A7C7-FB8E808B3E1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EF41A18-6B72-4E1A-B100-C7706D2CB888}" type="presOf" srcId="{DF6C9AB8-70BE-4B13-A7C7-FB8E808B3E1D}" destId="{9BAFDFEE-2870-42C9-BB32-1EA0060EB367}" srcOrd="0" destOrd="0" presId="urn:microsoft.com/office/officeart/2005/8/layout/hList1"/>
    <dgm:cxn modelId="{718C4131-CA69-4CDB-9367-DE9BB29B55F7}" type="presOf" srcId="{8F7F35D6-6495-4AE6-BAF6-048F8CDE89A3}" destId="{84DE44D4-7D5F-44AF-A8E1-309342B3A72F}" srcOrd="0" destOrd="0" presId="urn:microsoft.com/office/officeart/2005/8/layout/hList1"/>
    <dgm:cxn modelId="{E106635B-672C-4A86-B95B-A38FB6BD6610}" srcId="{DF6C9AB8-70BE-4B13-A7C7-FB8E808B3E1D}" destId="{186B471C-0966-4C5C-B08F-E7D0EE20EC94}" srcOrd="0" destOrd="0" parTransId="{F683F79A-29FD-432F-BC14-00F88B2B286E}" sibTransId="{9B2A32F1-8BD3-4404-9BE4-0ED5EC6D2163}"/>
    <dgm:cxn modelId="{0BD5CE50-1627-46DF-8A18-751FBE69DC6D}" type="presOf" srcId="{3A3C416E-B568-4A45-830A-7CE9E95A9891}" destId="{4448952A-7E74-475D-A1AB-25AAC77B466E}" srcOrd="0" destOrd="1" presId="urn:microsoft.com/office/officeart/2005/8/layout/hList1"/>
    <dgm:cxn modelId="{B6FC1689-DC72-45C6-8EB9-5E760518EDFB}" type="presOf" srcId="{E7960A86-84D8-49D3-9FB3-ED04B2B678EB}" destId="{6997E11B-D782-448E-9299-B8809082B139}" srcOrd="0" destOrd="1" presId="urn:microsoft.com/office/officeart/2005/8/layout/hList1"/>
    <dgm:cxn modelId="{FB5E539B-8EEF-491F-B9DD-39072D8489D4}" type="presOf" srcId="{9265E4AF-E9E6-4960-A7FC-262F53A9BF06}" destId="{6997E11B-D782-448E-9299-B8809082B139}" srcOrd="0" destOrd="0" presId="urn:microsoft.com/office/officeart/2005/8/layout/hList1"/>
    <dgm:cxn modelId="{7DB2DAA3-F195-4510-A737-0B17D9AA29DD}" type="presOf" srcId="{186B471C-0966-4C5C-B08F-E7D0EE20EC94}" destId="{4448952A-7E74-475D-A1AB-25AAC77B466E}" srcOrd="0" destOrd="0" presId="urn:microsoft.com/office/officeart/2005/8/layout/hList1"/>
    <dgm:cxn modelId="{6D41BCA7-084A-432E-B937-1DAA945ABF5B}" srcId="{8F7F35D6-6495-4AE6-BAF6-048F8CDE89A3}" destId="{A4F91866-5408-4B65-88F2-9206B4EDA257}" srcOrd="0" destOrd="0" parTransId="{7ABD4FA4-7437-4135-B581-C7FCDC2AE1D9}" sibTransId="{8F1DFD49-9B55-459B-9426-07E410DE1CC9}"/>
    <dgm:cxn modelId="{A0CB1EB2-A9CC-4957-BCDD-4E44605E0FFE}" type="presOf" srcId="{A4F91866-5408-4B65-88F2-9206B4EDA257}" destId="{0F178153-AAF4-41C5-B0D5-E032F0D9761F}" srcOrd="0" destOrd="0" presId="urn:microsoft.com/office/officeart/2005/8/layout/hList1"/>
    <dgm:cxn modelId="{90DB57B4-CE1A-408C-A8CA-0719A5536312}" srcId="{DF6C9AB8-70BE-4B13-A7C7-FB8E808B3E1D}" destId="{3A3C416E-B568-4A45-830A-7CE9E95A9891}" srcOrd="1" destOrd="0" parTransId="{2C0E2C68-69F6-4CC7-9960-67C46AD8A897}" sibTransId="{F9AF3C69-6B0F-4063-A12B-1A7621BC11AB}"/>
    <dgm:cxn modelId="{A2B953B5-58F1-4469-98B2-280F392653D8}" srcId="{A4F91866-5408-4B65-88F2-9206B4EDA257}" destId="{9265E4AF-E9E6-4960-A7FC-262F53A9BF06}" srcOrd="0" destOrd="0" parTransId="{DDBB4B11-9FAC-4B29-BB33-20E79466309C}" sibTransId="{0016D363-EF8F-4741-B486-1476382EC407}"/>
    <dgm:cxn modelId="{744BEED3-5BA8-4D85-B267-5CDD8093B0B0}" srcId="{8F7F35D6-6495-4AE6-BAF6-048F8CDE89A3}" destId="{DF6C9AB8-70BE-4B13-A7C7-FB8E808B3E1D}" srcOrd="1" destOrd="0" parTransId="{C8CA4A61-D5F1-41D4-A898-0DF76BB593F1}" sibTransId="{DB0C83C9-1183-4DE6-A746-DA5138C5BEDB}"/>
    <dgm:cxn modelId="{368DE6DF-C48D-4BA8-BC6E-604FE43ACA08}" srcId="{A4F91866-5408-4B65-88F2-9206B4EDA257}" destId="{E7960A86-84D8-49D3-9FB3-ED04B2B678EB}" srcOrd="1" destOrd="0" parTransId="{DC1585A3-6F97-4BA3-B7E1-3D15BC5DAB22}" sibTransId="{EA767919-8B66-43C7-9552-63D56CDD229E}"/>
    <dgm:cxn modelId="{D826BA6E-EE61-4AC2-B962-7284746BA8E0}" type="presParOf" srcId="{84DE44D4-7D5F-44AF-A8E1-309342B3A72F}" destId="{E0F61D62-C61B-47AE-BA61-A34396B20E9F}" srcOrd="0" destOrd="0" presId="urn:microsoft.com/office/officeart/2005/8/layout/hList1"/>
    <dgm:cxn modelId="{83CA39D8-EF97-4834-AAAC-4F2557E6FCDA}" type="presParOf" srcId="{E0F61D62-C61B-47AE-BA61-A34396B20E9F}" destId="{0F178153-AAF4-41C5-B0D5-E032F0D9761F}" srcOrd="0" destOrd="0" presId="urn:microsoft.com/office/officeart/2005/8/layout/hList1"/>
    <dgm:cxn modelId="{D0C5AA49-C45F-4092-9724-FEE74B19F3AA}" type="presParOf" srcId="{E0F61D62-C61B-47AE-BA61-A34396B20E9F}" destId="{6997E11B-D782-448E-9299-B8809082B139}" srcOrd="1" destOrd="0" presId="urn:microsoft.com/office/officeart/2005/8/layout/hList1"/>
    <dgm:cxn modelId="{B34BCA67-7DA6-4D80-8891-1A24FB1E05B0}" type="presParOf" srcId="{84DE44D4-7D5F-44AF-A8E1-309342B3A72F}" destId="{05F8240D-6AE7-45E6-B8D0-21A18A844311}" srcOrd="1" destOrd="0" presId="urn:microsoft.com/office/officeart/2005/8/layout/hList1"/>
    <dgm:cxn modelId="{A95CA113-BCE4-4D0D-B063-FD4E9669896E}" type="presParOf" srcId="{84DE44D4-7D5F-44AF-A8E1-309342B3A72F}" destId="{D7FF8805-E273-4DFD-9F89-AB469E0C1C31}" srcOrd="2" destOrd="0" presId="urn:microsoft.com/office/officeart/2005/8/layout/hList1"/>
    <dgm:cxn modelId="{5212EB4C-FCA1-4AFC-BC41-31D2E7E3E214}" type="presParOf" srcId="{D7FF8805-E273-4DFD-9F89-AB469E0C1C31}" destId="{9BAFDFEE-2870-42C9-BB32-1EA0060EB367}" srcOrd="0" destOrd="0" presId="urn:microsoft.com/office/officeart/2005/8/layout/hList1"/>
    <dgm:cxn modelId="{6E69EDF1-4E26-409D-9301-31597C2E752F}" type="presParOf" srcId="{D7FF8805-E273-4DFD-9F89-AB469E0C1C31}" destId="{4448952A-7E74-475D-A1AB-25AAC77B466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DAD087-EEF6-4638-ACAA-06D90A26C005}" type="doc">
      <dgm:prSet loTypeId="urn:microsoft.com/office/officeart/2005/8/layout/lProcess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D5303A2-5EE1-40FE-A1AC-2F8942BC7B77}">
      <dgm:prSet custT="1"/>
      <dgm:spPr/>
      <dgm:t>
        <a:bodyPr/>
        <a:lstStyle/>
        <a:p>
          <a:r>
            <a:rPr lang="zh-CN" altLang="en-US" sz="3600" b="1" dirty="0"/>
            <a:t>优点</a:t>
          </a:r>
        </a:p>
      </dgm:t>
    </dgm:pt>
    <dgm:pt modelId="{28C047A3-858C-4D64-AB9D-FC0D903E47E7}" type="parTrans" cxnId="{197CACAC-B594-426A-800A-BA59158CE014}">
      <dgm:prSet/>
      <dgm:spPr/>
      <dgm:t>
        <a:bodyPr/>
        <a:lstStyle/>
        <a:p>
          <a:endParaRPr lang="zh-CN" altLang="en-US" sz="2400"/>
        </a:p>
      </dgm:t>
    </dgm:pt>
    <dgm:pt modelId="{1C67E14C-5975-46A9-9517-D049021BC56A}" type="sibTrans" cxnId="{197CACAC-B594-426A-800A-BA59158CE014}">
      <dgm:prSet/>
      <dgm:spPr/>
      <dgm:t>
        <a:bodyPr/>
        <a:lstStyle/>
        <a:p>
          <a:endParaRPr lang="zh-CN" altLang="en-US" sz="2400"/>
        </a:p>
      </dgm:t>
    </dgm:pt>
    <dgm:pt modelId="{BBFEF97B-CC72-49A4-A887-472F1B3E9631}">
      <dgm:prSet custT="1"/>
      <dgm:spPr/>
      <dgm:t>
        <a:bodyPr/>
        <a:lstStyle/>
        <a:p>
          <a:r>
            <a:rPr lang="zh-CN" altLang="en-US" sz="2400"/>
            <a:t>朴素贝叶斯算法逻辑简单且易于实现，分类过程中时间开销小。</a:t>
          </a:r>
        </a:p>
      </dgm:t>
    </dgm:pt>
    <dgm:pt modelId="{A2FE7DC8-AFF7-4081-9171-F4E2B84B1CAE}" type="parTrans" cxnId="{2B7E4D67-A3C3-4131-B884-47F92F206ABC}">
      <dgm:prSet/>
      <dgm:spPr/>
      <dgm:t>
        <a:bodyPr/>
        <a:lstStyle/>
        <a:p>
          <a:endParaRPr lang="zh-CN" altLang="en-US" sz="2400"/>
        </a:p>
      </dgm:t>
    </dgm:pt>
    <dgm:pt modelId="{0E48A696-94C5-43DE-9D73-B18B041C8479}" type="sibTrans" cxnId="{2B7E4D67-A3C3-4131-B884-47F92F206ABC}">
      <dgm:prSet/>
      <dgm:spPr/>
      <dgm:t>
        <a:bodyPr/>
        <a:lstStyle/>
        <a:p>
          <a:endParaRPr lang="zh-CN" altLang="en-US" sz="2400"/>
        </a:p>
      </dgm:t>
    </dgm:pt>
    <dgm:pt modelId="{BAD5E0B3-8DE4-4686-8871-511DB840BFF2}">
      <dgm:prSet custT="1"/>
      <dgm:spPr/>
      <dgm:t>
        <a:bodyPr/>
        <a:lstStyle/>
        <a:p>
          <a:r>
            <a:rPr lang="zh-CN" altLang="en-US" sz="3200" b="1" dirty="0"/>
            <a:t>缺点</a:t>
          </a:r>
        </a:p>
      </dgm:t>
    </dgm:pt>
    <dgm:pt modelId="{67D5015F-8E3A-4314-B50B-E03E88C88B34}" type="parTrans" cxnId="{7FEFAA44-0878-422A-AEE1-3B1DD6F98EA0}">
      <dgm:prSet/>
      <dgm:spPr/>
      <dgm:t>
        <a:bodyPr/>
        <a:lstStyle/>
        <a:p>
          <a:endParaRPr lang="zh-CN" altLang="en-US" sz="2400"/>
        </a:p>
      </dgm:t>
    </dgm:pt>
    <dgm:pt modelId="{D5404863-CE25-47CE-A537-1B9ADC4F57D5}" type="sibTrans" cxnId="{7FEFAA44-0878-422A-AEE1-3B1DD6F98EA0}">
      <dgm:prSet/>
      <dgm:spPr/>
      <dgm:t>
        <a:bodyPr/>
        <a:lstStyle/>
        <a:p>
          <a:endParaRPr lang="zh-CN" altLang="en-US" sz="2400"/>
        </a:p>
      </dgm:t>
    </dgm:pt>
    <dgm:pt modelId="{2371CC41-0F41-4C26-9DEE-F84B69C9CCF5}">
      <dgm:prSet custT="1"/>
      <dgm:spPr/>
      <dgm:t>
        <a:bodyPr/>
        <a:lstStyle/>
        <a:p>
          <a:r>
            <a:rPr lang="zh-CN" altLang="en-US" sz="2400" dirty="0"/>
            <a:t>朴素贝叶斯算法假设训练集的特征属性之间相互独立，但在实际应用中这个假设往往并不成立。</a:t>
          </a:r>
        </a:p>
      </dgm:t>
    </dgm:pt>
    <dgm:pt modelId="{B4E918F1-4550-43EE-AA69-1CA051EB34F7}" type="parTrans" cxnId="{483DEB57-1F8F-4508-B334-AA03F6DDC76B}">
      <dgm:prSet/>
      <dgm:spPr/>
      <dgm:t>
        <a:bodyPr/>
        <a:lstStyle/>
        <a:p>
          <a:endParaRPr lang="zh-CN" altLang="en-US" sz="2400"/>
        </a:p>
      </dgm:t>
    </dgm:pt>
    <dgm:pt modelId="{DDCAEAC3-6237-45CF-8788-E95A17EB164A}" type="sibTrans" cxnId="{483DEB57-1F8F-4508-B334-AA03F6DDC76B}">
      <dgm:prSet/>
      <dgm:spPr/>
      <dgm:t>
        <a:bodyPr/>
        <a:lstStyle/>
        <a:p>
          <a:endParaRPr lang="zh-CN" altLang="en-US" sz="2400"/>
        </a:p>
      </dgm:t>
    </dgm:pt>
    <dgm:pt modelId="{B1E65173-5147-4819-9D4C-69AEBABC5755}" type="pres">
      <dgm:prSet presAssocID="{32DAD087-EEF6-4638-ACAA-06D90A26C005}" presName="theList" presStyleCnt="0">
        <dgm:presLayoutVars>
          <dgm:dir/>
          <dgm:animLvl val="lvl"/>
          <dgm:resizeHandles val="exact"/>
        </dgm:presLayoutVars>
      </dgm:prSet>
      <dgm:spPr/>
    </dgm:pt>
    <dgm:pt modelId="{083A8C44-2A71-4D46-9B63-DD3EAACC82D3}" type="pres">
      <dgm:prSet presAssocID="{8D5303A2-5EE1-40FE-A1AC-2F8942BC7B77}" presName="compNode" presStyleCnt="0"/>
      <dgm:spPr/>
    </dgm:pt>
    <dgm:pt modelId="{04475163-07ED-4D48-BA05-D748545F52DA}" type="pres">
      <dgm:prSet presAssocID="{8D5303A2-5EE1-40FE-A1AC-2F8942BC7B77}" presName="aNode" presStyleLbl="bgShp" presStyleIdx="0" presStyleCnt="2"/>
      <dgm:spPr/>
    </dgm:pt>
    <dgm:pt modelId="{55796F37-F031-4AF4-9DF6-7AF5271C95F0}" type="pres">
      <dgm:prSet presAssocID="{8D5303A2-5EE1-40FE-A1AC-2F8942BC7B77}" presName="textNode" presStyleLbl="bgShp" presStyleIdx="0" presStyleCnt="2"/>
      <dgm:spPr/>
    </dgm:pt>
    <dgm:pt modelId="{C475CB3A-7E0E-41A3-B7FA-759AAA0FFD75}" type="pres">
      <dgm:prSet presAssocID="{8D5303A2-5EE1-40FE-A1AC-2F8942BC7B77}" presName="compChildNode" presStyleCnt="0"/>
      <dgm:spPr/>
    </dgm:pt>
    <dgm:pt modelId="{6DF2B84E-648F-4681-9C7F-12E37CAD8FC9}" type="pres">
      <dgm:prSet presAssocID="{8D5303A2-5EE1-40FE-A1AC-2F8942BC7B77}" presName="theInnerList" presStyleCnt="0"/>
      <dgm:spPr/>
    </dgm:pt>
    <dgm:pt modelId="{940CC5E5-5A94-4052-A624-AC9F7BA15355}" type="pres">
      <dgm:prSet presAssocID="{BBFEF97B-CC72-49A4-A887-472F1B3E9631}" presName="childNode" presStyleLbl="node1" presStyleIdx="0" presStyleCnt="2">
        <dgm:presLayoutVars>
          <dgm:bulletEnabled val="1"/>
        </dgm:presLayoutVars>
      </dgm:prSet>
      <dgm:spPr/>
    </dgm:pt>
    <dgm:pt modelId="{14580822-EDAA-4921-B131-FCEF2DB262D8}" type="pres">
      <dgm:prSet presAssocID="{8D5303A2-5EE1-40FE-A1AC-2F8942BC7B77}" presName="aSpace" presStyleCnt="0"/>
      <dgm:spPr/>
    </dgm:pt>
    <dgm:pt modelId="{6197B916-BA97-465D-AF15-D46DFDE24A8F}" type="pres">
      <dgm:prSet presAssocID="{BAD5E0B3-8DE4-4686-8871-511DB840BFF2}" presName="compNode" presStyleCnt="0"/>
      <dgm:spPr/>
    </dgm:pt>
    <dgm:pt modelId="{DBEFF9FC-F1F6-4F87-AE62-E19656C5BDEE}" type="pres">
      <dgm:prSet presAssocID="{BAD5E0B3-8DE4-4686-8871-511DB840BFF2}" presName="aNode" presStyleLbl="bgShp" presStyleIdx="1" presStyleCnt="2" custLinFactNeighborX="11333" custLinFactNeighborY="-9371"/>
      <dgm:spPr/>
    </dgm:pt>
    <dgm:pt modelId="{0E0FA74A-66F2-4730-B053-DBCE716EE3A5}" type="pres">
      <dgm:prSet presAssocID="{BAD5E0B3-8DE4-4686-8871-511DB840BFF2}" presName="textNode" presStyleLbl="bgShp" presStyleIdx="1" presStyleCnt="2"/>
      <dgm:spPr/>
    </dgm:pt>
    <dgm:pt modelId="{F0A4B053-6E87-48FF-B680-2F33C477158B}" type="pres">
      <dgm:prSet presAssocID="{BAD5E0B3-8DE4-4686-8871-511DB840BFF2}" presName="compChildNode" presStyleCnt="0"/>
      <dgm:spPr/>
    </dgm:pt>
    <dgm:pt modelId="{C02889D0-2904-449C-96B5-0E36AF6F0709}" type="pres">
      <dgm:prSet presAssocID="{BAD5E0B3-8DE4-4686-8871-511DB840BFF2}" presName="theInnerList" presStyleCnt="0"/>
      <dgm:spPr/>
    </dgm:pt>
    <dgm:pt modelId="{EDBB6C18-4ED0-4C90-B745-4714FF13F2A0}" type="pres">
      <dgm:prSet presAssocID="{2371CC41-0F41-4C26-9DEE-F84B69C9CCF5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C63D080F-F7D5-4943-A484-CACEF0B1D67D}" type="presOf" srcId="{BBFEF97B-CC72-49A4-A887-472F1B3E9631}" destId="{940CC5E5-5A94-4052-A624-AC9F7BA15355}" srcOrd="0" destOrd="0" presId="urn:microsoft.com/office/officeart/2005/8/layout/lProcess2"/>
    <dgm:cxn modelId="{78D37215-F824-47A6-B71F-FBDF292E1569}" type="presOf" srcId="{8D5303A2-5EE1-40FE-A1AC-2F8942BC7B77}" destId="{04475163-07ED-4D48-BA05-D748545F52DA}" srcOrd="0" destOrd="0" presId="urn:microsoft.com/office/officeart/2005/8/layout/lProcess2"/>
    <dgm:cxn modelId="{69DD4034-0704-43F6-A4C8-7A7675B7E621}" type="presOf" srcId="{BAD5E0B3-8DE4-4686-8871-511DB840BFF2}" destId="{DBEFF9FC-F1F6-4F87-AE62-E19656C5BDEE}" srcOrd="0" destOrd="0" presId="urn:microsoft.com/office/officeart/2005/8/layout/lProcess2"/>
    <dgm:cxn modelId="{62480F3E-85B0-439A-A212-B828075E01F9}" type="presOf" srcId="{32DAD087-EEF6-4638-ACAA-06D90A26C005}" destId="{B1E65173-5147-4819-9D4C-69AEBABC5755}" srcOrd="0" destOrd="0" presId="urn:microsoft.com/office/officeart/2005/8/layout/lProcess2"/>
    <dgm:cxn modelId="{7FEFAA44-0878-422A-AEE1-3B1DD6F98EA0}" srcId="{32DAD087-EEF6-4638-ACAA-06D90A26C005}" destId="{BAD5E0B3-8DE4-4686-8871-511DB840BFF2}" srcOrd="1" destOrd="0" parTransId="{67D5015F-8E3A-4314-B50B-E03E88C88B34}" sibTransId="{D5404863-CE25-47CE-A537-1B9ADC4F57D5}"/>
    <dgm:cxn modelId="{2B7E4D67-A3C3-4131-B884-47F92F206ABC}" srcId="{8D5303A2-5EE1-40FE-A1AC-2F8942BC7B77}" destId="{BBFEF97B-CC72-49A4-A887-472F1B3E9631}" srcOrd="0" destOrd="0" parTransId="{A2FE7DC8-AFF7-4081-9171-F4E2B84B1CAE}" sibTransId="{0E48A696-94C5-43DE-9D73-B18B041C8479}"/>
    <dgm:cxn modelId="{483DEB57-1F8F-4508-B334-AA03F6DDC76B}" srcId="{BAD5E0B3-8DE4-4686-8871-511DB840BFF2}" destId="{2371CC41-0F41-4C26-9DEE-F84B69C9CCF5}" srcOrd="0" destOrd="0" parTransId="{B4E918F1-4550-43EE-AA69-1CA051EB34F7}" sibTransId="{DDCAEAC3-6237-45CF-8788-E95A17EB164A}"/>
    <dgm:cxn modelId="{16CA07A1-5637-4E71-A184-82AFAAB54C6F}" type="presOf" srcId="{2371CC41-0F41-4C26-9DEE-F84B69C9CCF5}" destId="{EDBB6C18-4ED0-4C90-B745-4714FF13F2A0}" srcOrd="0" destOrd="0" presId="urn:microsoft.com/office/officeart/2005/8/layout/lProcess2"/>
    <dgm:cxn modelId="{197CACAC-B594-426A-800A-BA59158CE014}" srcId="{32DAD087-EEF6-4638-ACAA-06D90A26C005}" destId="{8D5303A2-5EE1-40FE-A1AC-2F8942BC7B77}" srcOrd="0" destOrd="0" parTransId="{28C047A3-858C-4D64-AB9D-FC0D903E47E7}" sibTransId="{1C67E14C-5975-46A9-9517-D049021BC56A}"/>
    <dgm:cxn modelId="{EDFDD2F8-C818-416E-AF3E-6D4977407F55}" type="presOf" srcId="{8D5303A2-5EE1-40FE-A1AC-2F8942BC7B77}" destId="{55796F37-F031-4AF4-9DF6-7AF5271C95F0}" srcOrd="1" destOrd="0" presId="urn:microsoft.com/office/officeart/2005/8/layout/lProcess2"/>
    <dgm:cxn modelId="{B310B3FF-4BE2-475A-A334-68BEAF6D5810}" type="presOf" srcId="{BAD5E0B3-8DE4-4686-8871-511DB840BFF2}" destId="{0E0FA74A-66F2-4730-B053-DBCE716EE3A5}" srcOrd="1" destOrd="0" presId="urn:microsoft.com/office/officeart/2005/8/layout/lProcess2"/>
    <dgm:cxn modelId="{2B8C993E-C91D-4AA6-BD49-414571BAC5A7}" type="presParOf" srcId="{B1E65173-5147-4819-9D4C-69AEBABC5755}" destId="{083A8C44-2A71-4D46-9B63-DD3EAACC82D3}" srcOrd="0" destOrd="0" presId="urn:microsoft.com/office/officeart/2005/8/layout/lProcess2"/>
    <dgm:cxn modelId="{EB13DFAF-F46A-4149-BA43-BAEEA8BA700E}" type="presParOf" srcId="{083A8C44-2A71-4D46-9B63-DD3EAACC82D3}" destId="{04475163-07ED-4D48-BA05-D748545F52DA}" srcOrd="0" destOrd="0" presId="urn:microsoft.com/office/officeart/2005/8/layout/lProcess2"/>
    <dgm:cxn modelId="{6B3D3738-7923-4C4D-9FE6-C2A12F255FEF}" type="presParOf" srcId="{083A8C44-2A71-4D46-9B63-DD3EAACC82D3}" destId="{55796F37-F031-4AF4-9DF6-7AF5271C95F0}" srcOrd="1" destOrd="0" presId="urn:microsoft.com/office/officeart/2005/8/layout/lProcess2"/>
    <dgm:cxn modelId="{06C78D44-4569-4DBA-9FEE-DFC37E797BB1}" type="presParOf" srcId="{083A8C44-2A71-4D46-9B63-DD3EAACC82D3}" destId="{C475CB3A-7E0E-41A3-B7FA-759AAA0FFD75}" srcOrd="2" destOrd="0" presId="urn:microsoft.com/office/officeart/2005/8/layout/lProcess2"/>
    <dgm:cxn modelId="{8CD90173-0ADB-42C6-B7D4-91619E855748}" type="presParOf" srcId="{C475CB3A-7E0E-41A3-B7FA-759AAA0FFD75}" destId="{6DF2B84E-648F-4681-9C7F-12E37CAD8FC9}" srcOrd="0" destOrd="0" presId="urn:microsoft.com/office/officeart/2005/8/layout/lProcess2"/>
    <dgm:cxn modelId="{955A7C9C-EFC5-4FFD-B5E1-FC13677313B2}" type="presParOf" srcId="{6DF2B84E-648F-4681-9C7F-12E37CAD8FC9}" destId="{940CC5E5-5A94-4052-A624-AC9F7BA15355}" srcOrd="0" destOrd="0" presId="urn:microsoft.com/office/officeart/2005/8/layout/lProcess2"/>
    <dgm:cxn modelId="{F88350BA-83E1-4848-AD6E-EBE130B40361}" type="presParOf" srcId="{B1E65173-5147-4819-9D4C-69AEBABC5755}" destId="{14580822-EDAA-4921-B131-FCEF2DB262D8}" srcOrd="1" destOrd="0" presId="urn:microsoft.com/office/officeart/2005/8/layout/lProcess2"/>
    <dgm:cxn modelId="{319EF7EB-D803-4880-BBB1-BE2B70BE3A12}" type="presParOf" srcId="{B1E65173-5147-4819-9D4C-69AEBABC5755}" destId="{6197B916-BA97-465D-AF15-D46DFDE24A8F}" srcOrd="2" destOrd="0" presId="urn:microsoft.com/office/officeart/2005/8/layout/lProcess2"/>
    <dgm:cxn modelId="{B392E043-9A33-40A9-9FA0-EF652B22FD09}" type="presParOf" srcId="{6197B916-BA97-465D-AF15-D46DFDE24A8F}" destId="{DBEFF9FC-F1F6-4F87-AE62-E19656C5BDEE}" srcOrd="0" destOrd="0" presId="urn:microsoft.com/office/officeart/2005/8/layout/lProcess2"/>
    <dgm:cxn modelId="{9732ADE2-B47B-4902-950C-C2742D509528}" type="presParOf" srcId="{6197B916-BA97-465D-AF15-D46DFDE24A8F}" destId="{0E0FA74A-66F2-4730-B053-DBCE716EE3A5}" srcOrd="1" destOrd="0" presId="urn:microsoft.com/office/officeart/2005/8/layout/lProcess2"/>
    <dgm:cxn modelId="{AFAC4BFE-FF92-435E-8DBC-B97A3237B986}" type="presParOf" srcId="{6197B916-BA97-465D-AF15-D46DFDE24A8F}" destId="{F0A4B053-6E87-48FF-B680-2F33C477158B}" srcOrd="2" destOrd="0" presId="urn:microsoft.com/office/officeart/2005/8/layout/lProcess2"/>
    <dgm:cxn modelId="{07B66DE0-F33F-4892-98F6-68AA026693F3}" type="presParOf" srcId="{F0A4B053-6E87-48FF-B680-2F33C477158B}" destId="{C02889D0-2904-449C-96B5-0E36AF6F0709}" srcOrd="0" destOrd="0" presId="urn:microsoft.com/office/officeart/2005/8/layout/lProcess2"/>
    <dgm:cxn modelId="{0797BE7F-D423-4C5A-BF9D-C73EEF658988}" type="presParOf" srcId="{C02889D0-2904-449C-96B5-0E36AF6F0709}" destId="{EDBB6C18-4ED0-4C90-B745-4714FF13F2A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F6B431-F63B-43FC-AF07-B12521121565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35180118-B56B-4574-AC7E-D94E42CCF81B}">
      <dgm:prSet/>
      <dgm:spPr/>
      <dgm:t>
        <a:bodyPr/>
        <a:lstStyle/>
        <a:p>
          <a:r>
            <a:rPr lang="zh-CN"/>
            <a:t>优点</a:t>
          </a:r>
        </a:p>
      </dgm:t>
    </dgm:pt>
    <dgm:pt modelId="{C0BBF463-9622-4190-B316-F3B272029BF9}" type="parTrans" cxnId="{17F85B7A-7C5F-487B-BCE7-1F322B234ACB}">
      <dgm:prSet/>
      <dgm:spPr/>
      <dgm:t>
        <a:bodyPr/>
        <a:lstStyle/>
        <a:p>
          <a:endParaRPr lang="zh-CN" altLang="en-US"/>
        </a:p>
      </dgm:t>
    </dgm:pt>
    <dgm:pt modelId="{DB1F32DF-2F56-4547-B4C1-95215C5FF241}" type="sibTrans" cxnId="{17F85B7A-7C5F-487B-BCE7-1F322B234ACB}">
      <dgm:prSet/>
      <dgm:spPr/>
      <dgm:t>
        <a:bodyPr/>
        <a:lstStyle/>
        <a:p>
          <a:endParaRPr lang="zh-CN" altLang="en-US"/>
        </a:p>
      </dgm:t>
    </dgm:pt>
    <dgm:pt modelId="{53E6A57D-C84A-436B-8494-E5FAF485FB05}">
      <dgm:prSet/>
      <dgm:spPr/>
      <dgm:t>
        <a:bodyPr/>
        <a:lstStyle/>
        <a:p>
          <a:r>
            <a:rPr lang="zh-CN"/>
            <a:t>（</a:t>
          </a:r>
          <a:r>
            <a:rPr lang="en-US"/>
            <a:t>1</a:t>
          </a:r>
          <a:r>
            <a:rPr lang="zh-CN"/>
            <a:t>）有严格的数学理论支持，可解释性强。</a:t>
          </a:r>
        </a:p>
      </dgm:t>
    </dgm:pt>
    <dgm:pt modelId="{D147987F-3902-47A7-8053-44A94B896EB6}" type="parTrans" cxnId="{31310B29-35C8-4A25-A405-0507BC5D3DF2}">
      <dgm:prSet/>
      <dgm:spPr/>
      <dgm:t>
        <a:bodyPr/>
        <a:lstStyle/>
        <a:p>
          <a:endParaRPr lang="zh-CN" altLang="en-US"/>
        </a:p>
      </dgm:t>
    </dgm:pt>
    <dgm:pt modelId="{97B41359-3598-455A-8746-A641D98B82A9}" type="sibTrans" cxnId="{31310B29-35C8-4A25-A405-0507BC5D3DF2}">
      <dgm:prSet/>
      <dgm:spPr/>
      <dgm:t>
        <a:bodyPr/>
        <a:lstStyle/>
        <a:p>
          <a:endParaRPr lang="zh-CN" altLang="en-US"/>
        </a:p>
      </dgm:t>
    </dgm:pt>
    <dgm:pt modelId="{D1914D81-6E3D-488C-B665-623379AFC905}">
      <dgm:prSet/>
      <dgm:spPr/>
      <dgm:t>
        <a:bodyPr/>
        <a:lstStyle/>
        <a:p>
          <a:r>
            <a:rPr lang="zh-CN"/>
            <a:t>（</a:t>
          </a:r>
          <a:r>
            <a:rPr lang="en-US"/>
            <a:t>2</a:t>
          </a:r>
          <a:r>
            <a:rPr lang="zh-CN"/>
            <a:t>）适用性强。通过适当的修改可适用于分类和回归两大任务，线性与非线性两大类数据。</a:t>
          </a:r>
        </a:p>
      </dgm:t>
    </dgm:pt>
    <dgm:pt modelId="{C5C078D0-B2CD-4074-876A-CD2890776803}" type="parTrans" cxnId="{50B064D0-0788-4133-893C-CA698CC68677}">
      <dgm:prSet/>
      <dgm:spPr/>
      <dgm:t>
        <a:bodyPr/>
        <a:lstStyle/>
        <a:p>
          <a:endParaRPr lang="zh-CN" altLang="en-US"/>
        </a:p>
      </dgm:t>
    </dgm:pt>
    <dgm:pt modelId="{D3E8196C-780C-46E5-9007-BEED428CA9D5}" type="sibTrans" cxnId="{50B064D0-0788-4133-893C-CA698CC68677}">
      <dgm:prSet/>
      <dgm:spPr/>
      <dgm:t>
        <a:bodyPr/>
        <a:lstStyle/>
        <a:p>
          <a:endParaRPr lang="zh-CN" altLang="en-US"/>
        </a:p>
      </dgm:t>
    </dgm:pt>
    <dgm:pt modelId="{86E95FE5-405F-496A-AB64-58013C4A515E}">
      <dgm:prSet/>
      <dgm:spPr/>
      <dgm:t>
        <a:bodyPr/>
        <a:lstStyle/>
        <a:p>
          <a:r>
            <a:rPr lang="zh-CN"/>
            <a:t>（</a:t>
          </a:r>
          <a:r>
            <a:rPr lang="en-US"/>
            <a:t>3</a:t>
          </a:r>
          <a:r>
            <a:rPr lang="zh-CN"/>
            <a:t>）能够找到对任务起至关重要作用的支持向量。</a:t>
          </a:r>
        </a:p>
      </dgm:t>
    </dgm:pt>
    <dgm:pt modelId="{81971B63-532B-46E9-8F09-304077E04576}" type="parTrans" cxnId="{40C6BA1E-541F-4D29-A222-4D17D5F82C1B}">
      <dgm:prSet/>
      <dgm:spPr/>
      <dgm:t>
        <a:bodyPr/>
        <a:lstStyle/>
        <a:p>
          <a:endParaRPr lang="zh-CN" altLang="en-US"/>
        </a:p>
      </dgm:t>
    </dgm:pt>
    <dgm:pt modelId="{7EE87064-4992-4B47-B7D0-A64DB7331E79}" type="sibTrans" cxnId="{40C6BA1E-541F-4D29-A222-4D17D5F82C1B}">
      <dgm:prSet/>
      <dgm:spPr/>
      <dgm:t>
        <a:bodyPr/>
        <a:lstStyle/>
        <a:p>
          <a:endParaRPr lang="zh-CN" altLang="en-US"/>
        </a:p>
      </dgm:t>
    </dgm:pt>
    <dgm:pt modelId="{2D4A0671-AB03-4319-BFF7-23D9FDD779E2}">
      <dgm:prSet/>
      <dgm:spPr/>
      <dgm:t>
        <a:bodyPr/>
        <a:lstStyle/>
        <a:p>
          <a:r>
            <a:rPr lang="zh-CN"/>
            <a:t>缺点</a:t>
          </a:r>
        </a:p>
      </dgm:t>
    </dgm:pt>
    <dgm:pt modelId="{F395136A-B3BE-4365-8676-6F741DCD9DE2}" type="parTrans" cxnId="{36AF9FB6-A4B6-4A38-8DF9-346C1DDB9655}">
      <dgm:prSet/>
      <dgm:spPr/>
      <dgm:t>
        <a:bodyPr/>
        <a:lstStyle/>
        <a:p>
          <a:endParaRPr lang="zh-CN" altLang="en-US"/>
        </a:p>
      </dgm:t>
    </dgm:pt>
    <dgm:pt modelId="{4CF9E095-A25D-422D-9DFC-B0B1E138E5D4}" type="sibTrans" cxnId="{36AF9FB6-A4B6-4A38-8DF9-346C1DDB9655}">
      <dgm:prSet/>
      <dgm:spPr/>
      <dgm:t>
        <a:bodyPr/>
        <a:lstStyle/>
        <a:p>
          <a:endParaRPr lang="zh-CN" altLang="en-US"/>
        </a:p>
      </dgm:t>
    </dgm:pt>
    <dgm:pt modelId="{63407B16-223E-4BB2-988F-C4C267E273F4}">
      <dgm:prSet/>
      <dgm:spPr/>
      <dgm:t>
        <a:bodyPr/>
        <a:lstStyle/>
        <a:p>
          <a:r>
            <a:rPr lang="zh-CN"/>
            <a:t>（</a:t>
          </a:r>
          <a:r>
            <a:rPr lang="en-US"/>
            <a:t>1</a:t>
          </a:r>
          <a:r>
            <a:rPr lang="zh-CN"/>
            <a:t>）对于大规模训练样本，算法执行效率较低。</a:t>
          </a:r>
        </a:p>
      </dgm:t>
    </dgm:pt>
    <dgm:pt modelId="{DA103685-546D-4C85-9E54-47EB08DFACF9}" type="parTrans" cxnId="{31793213-67DA-490C-BEEB-9FD69181DE04}">
      <dgm:prSet/>
      <dgm:spPr/>
      <dgm:t>
        <a:bodyPr/>
        <a:lstStyle/>
        <a:p>
          <a:endParaRPr lang="zh-CN" altLang="en-US"/>
        </a:p>
      </dgm:t>
    </dgm:pt>
    <dgm:pt modelId="{AC85E8AA-C7D7-4682-BBD3-B147896C67B6}" type="sibTrans" cxnId="{31793213-67DA-490C-BEEB-9FD69181DE04}">
      <dgm:prSet/>
      <dgm:spPr/>
      <dgm:t>
        <a:bodyPr/>
        <a:lstStyle/>
        <a:p>
          <a:endParaRPr lang="zh-CN" altLang="en-US"/>
        </a:p>
      </dgm:t>
    </dgm:pt>
    <dgm:pt modelId="{0E961208-C541-40B0-9D5F-C2528512F43C}">
      <dgm:prSet/>
      <dgm:spPr/>
      <dgm:t>
        <a:bodyPr/>
        <a:lstStyle/>
        <a:p>
          <a:r>
            <a:rPr lang="zh-CN"/>
            <a:t>（</a:t>
          </a:r>
          <a:r>
            <a:rPr lang="en-US"/>
            <a:t>2</a:t>
          </a:r>
          <a:r>
            <a:rPr lang="zh-CN"/>
            <a:t>）对缺失数据敏感。</a:t>
          </a:r>
        </a:p>
      </dgm:t>
    </dgm:pt>
    <dgm:pt modelId="{F3A28CA4-5F2A-4FFA-9DD7-08A123A2AB26}" type="parTrans" cxnId="{6D63C368-D66D-417D-A9AD-65E6980CE830}">
      <dgm:prSet/>
      <dgm:spPr/>
      <dgm:t>
        <a:bodyPr/>
        <a:lstStyle/>
        <a:p>
          <a:endParaRPr lang="zh-CN" altLang="en-US"/>
        </a:p>
      </dgm:t>
    </dgm:pt>
    <dgm:pt modelId="{385230C1-B9E2-4A04-8E5C-AF2EE96A9CF3}" type="sibTrans" cxnId="{6D63C368-D66D-417D-A9AD-65E6980CE830}">
      <dgm:prSet/>
      <dgm:spPr/>
      <dgm:t>
        <a:bodyPr/>
        <a:lstStyle/>
        <a:p>
          <a:endParaRPr lang="zh-CN" altLang="en-US"/>
        </a:p>
      </dgm:t>
    </dgm:pt>
    <dgm:pt modelId="{B27B4DC6-C661-4181-A132-AFBD483A1A84}">
      <dgm:prSet/>
      <dgm:spPr/>
      <dgm:t>
        <a:bodyPr/>
        <a:lstStyle/>
        <a:p>
          <a:r>
            <a:rPr lang="zh-CN"/>
            <a:t>（</a:t>
          </a:r>
          <a:r>
            <a:rPr lang="en-US"/>
            <a:t>3</a:t>
          </a:r>
          <a:r>
            <a:rPr lang="zh-CN"/>
            <a:t>）核函数的选择依赖经验</a:t>
          </a:r>
        </a:p>
      </dgm:t>
    </dgm:pt>
    <dgm:pt modelId="{14D2FE29-C64F-43C1-9411-87F163288C4C}" type="parTrans" cxnId="{AF3F37A3-5A6E-486F-B3D4-CC47416E0AB7}">
      <dgm:prSet/>
      <dgm:spPr/>
      <dgm:t>
        <a:bodyPr/>
        <a:lstStyle/>
        <a:p>
          <a:endParaRPr lang="zh-CN" altLang="en-US"/>
        </a:p>
      </dgm:t>
    </dgm:pt>
    <dgm:pt modelId="{C9D355EF-3536-4990-A5C2-868D5DE65415}" type="sibTrans" cxnId="{AF3F37A3-5A6E-486F-B3D4-CC47416E0AB7}">
      <dgm:prSet/>
      <dgm:spPr/>
      <dgm:t>
        <a:bodyPr/>
        <a:lstStyle/>
        <a:p>
          <a:endParaRPr lang="zh-CN" altLang="en-US"/>
        </a:p>
      </dgm:t>
    </dgm:pt>
    <dgm:pt modelId="{A155CF87-31EE-41B0-A6ED-412D10A16195}" type="pres">
      <dgm:prSet presAssocID="{F3F6B431-F63B-43FC-AF07-B12521121565}" presName="Name0" presStyleCnt="0">
        <dgm:presLayoutVars>
          <dgm:dir/>
          <dgm:animLvl val="lvl"/>
          <dgm:resizeHandles val="exact"/>
        </dgm:presLayoutVars>
      </dgm:prSet>
      <dgm:spPr/>
    </dgm:pt>
    <dgm:pt modelId="{AB5A9AAE-26CC-44C3-8A38-27E0141E360D}" type="pres">
      <dgm:prSet presAssocID="{35180118-B56B-4574-AC7E-D94E42CCF81B}" presName="composite" presStyleCnt="0"/>
      <dgm:spPr/>
    </dgm:pt>
    <dgm:pt modelId="{F95D1C9A-3BD3-42AD-B25E-8FF1D68E8471}" type="pres">
      <dgm:prSet presAssocID="{35180118-B56B-4574-AC7E-D94E42CCF81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865B28A-F3D1-41E3-BE10-B30C5AE0DAAF}" type="pres">
      <dgm:prSet presAssocID="{35180118-B56B-4574-AC7E-D94E42CCF81B}" presName="desTx" presStyleLbl="alignAccFollowNode1" presStyleIdx="0" presStyleCnt="2">
        <dgm:presLayoutVars>
          <dgm:bulletEnabled val="1"/>
        </dgm:presLayoutVars>
      </dgm:prSet>
      <dgm:spPr/>
    </dgm:pt>
    <dgm:pt modelId="{277844F7-DDC7-4828-92B3-A8B2ED2DF3E3}" type="pres">
      <dgm:prSet presAssocID="{DB1F32DF-2F56-4547-B4C1-95215C5FF241}" presName="space" presStyleCnt="0"/>
      <dgm:spPr/>
    </dgm:pt>
    <dgm:pt modelId="{D788E488-4ABF-4C8F-AA0F-386D5F151003}" type="pres">
      <dgm:prSet presAssocID="{2D4A0671-AB03-4319-BFF7-23D9FDD779E2}" presName="composite" presStyleCnt="0"/>
      <dgm:spPr/>
    </dgm:pt>
    <dgm:pt modelId="{5831631D-27A4-4814-9AEE-113D2C5881A0}" type="pres">
      <dgm:prSet presAssocID="{2D4A0671-AB03-4319-BFF7-23D9FDD779E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5438CE7-7D92-4B45-B7B2-36EAE30C64D9}" type="pres">
      <dgm:prSet presAssocID="{2D4A0671-AB03-4319-BFF7-23D9FDD779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1991A08-84FE-498B-944A-CCB702555254}" type="presOf" srcId="{B27B4DC6-C661-4181-A132-AFBD483A1A84}" destId="{75438CE7-7D92-4B45-B7B2-36EAE30C64D9}" srcOrd="0" destOrd="2" presId="urn:microsoft.com/office/officeart/2005/8/layout/hList1"/>
    <dgm:cxn modelId="{31793213-67DA-490C-BEEB-9FD69181DE04}" srcId="{2D4A0671-AB03-4319-BFF7-23D9FDD779E2}" destId="{63407B16-223E-4BB2-988F-C4C267E273F4}" srcOrd="0" destOrd="0" parTransId="{DA103685-546D-4C85-9E54-47EB08DFACF9}" sibTransId="{AC85E8AA-C7D7-4682-BBD3-B147896C67B6}"/>
    <dgm:cxn modelId="{40C6BA1E-541F-4D29-A222-4D17D5F82C1B}" srcId="{35180118-B56B-4574-AC7E-D94E42CCF81B}" destId="{86E95FE5-405F-496A-AB64-58013C4A515E}" srcOrd="2" destOrd="0" parTransId="{81971B63-532B-46E9-8F09-304077E04576}" sibTransId="{7EE87064-4992-4B47-B7D0-A64DB7331E79}"/>
    <dgm:cxn modelId="{578B3E1F-CE12-48AD-997A-02354DF1CF6D}" type="presOf" srcId="{86E95FE5-405F-496A-AB64-58013C4A515E}" destId="{6865B28A-F3D1-41E3-BE10-B30C5AE0DAAF}" srcOrd="0" destOrd="2" presId="urn:microsoft.com/office/officeart/2005/8/layout/hList1"/>
    <dgm:cxn modelId="{31310B29-35C8-4A25-A405-0507BC5D3DF2}" srcId="{35180118-B56B-4574-AC7E-D94E42CCF81B}" destId="{53E6A57D-C84A-436B-8494-E5FAF485FB05}" srcOrd="0" destOrd="0" parTransId="{D147987F-3902-47A7-8053-44A94B896EB6}" sibTransId="{97B41359-3598-455A-8746-A641D98B82A9}"/>
    <dgm:cxn modelId="{4D02A55E-76AE-476D-9332-A225A92FB533}" type="presOf" srcId="{F3F6B431-F63B-43FC-AF07-B12521121565}" destId="{A155CF87-31EE-41B0-A6ED-412D10A16195}" srcOrd="0" destOrd="0" presId="urn:microsoft.com/office/officeart/2005/8/layout/hList1"/>
    <dgm:cxn modelId="{8253FA63-79E9-4AAB-A970-17992DD6614B}" type="presOf" srcId="{63407B16-223E-4BB2-988F-C4C267E273F4}" destId="{75438CE7-7D92-4B45-B7B2-36EAE30C64D9}" srcOrd="0" destOrd="0" presId="urn:microsoft.com/office/officeart/2005/8/layout/hList1"/>
    <dgm:cxn modelId="{6D63C368-D66D-417D-A9AD-65E6980CE830}" srcId="{2D4A0671-AB03-4319-BFF7-23D9FDD779E2}" destId="{0E961208-C541-40B0-9D5F-C2528512F43C}" srcOrd="1" destOrd="0" parTransId="{F3A28CA4-5F2A-4FFA-9DD7-08A123A2AB26}" sibTransId="{385230C1-B9E2-4A04-8E5C-AF2EE96A9CF3}"/>
    <dgm:cxn modelId="{063FB457-7155-4322-9461-853A2F94C87E}" type="presOf" srcId="{53E6A57D-C84A-436B-8494-E5FAF485FB05}" destId="{6865B28A-F3D1-41E3-BE10-B30C5AE0DAAF}" srcOrd="0" destOrd="0" presId="urn:microsoft.com/office/officeart/2005/8/layout/hList1"/>
    <dgm:cxn modelId="{17F85B7A-7C5F-487B-BCE7-1F322B234ACB}" srcId="{F3F6B431-F63B-43FC-AF07-B12521121565}" destId="{35180118-B56B-4574-AC7E-D94E42CCF81B}" srcOrd="0" destOrd="0" parTransId="{C0BBF463-9622-4190-B316-F3B272029BF9}" sibTransId="{DB1F32DF-2F56-4547-B4C1-95215C5FF241}"/>
    <dgm:cxn modelId="{AF3F37A3-5A6E-486F-B3D4-CC47416E0AB7}" srcId="{2D4A0671-AB03-4319-BFF7-23D9FDD779E2}" destId="{B27B4DC6-C661-4181-A132-AFBD483A1A84}" srcOrd="2" destOrd="0" parTransId="{14D2FE29-C64F-43C1-9411-87F163288C4C}" sibTransId="{C9D355EF-3536-4990-A5C2-868D5DE65415}"/>
    <dgm:cxn modelId="{93F7CBB2-355C-4DB9-85CD-24C1C104FCCC}" type="presOf" srcId="{35180118-B56B-4574-AC7E-D94E42CCF81B}" destId="{F95D1C9A-3BD3-42AD-B25E-8FF1D68E8471}" srcOrd="0" destOrd="0" presId="urn:microsoft.com/office/officeart/2005/8/layout/hList1"/>
    <dgm:cxn modelId="{36AF9FB6-A4B6-4A38-8DF9-346C1DDB9655}" srcId="{F3F6B431-F63B-43FC-AF07-B12521121565}" destId="{2D4A0671-AB03-4319-BFF7-23D9FDD779E2}" srcOrd="1" destOrd="0" parTransId="{F395136A-B3BE-4365-8676-6F741DCD9DE2}" sibTransId="{4CF9E095-A25D-422D-9DFC-B0B1E138E5D4}"/>
    <dgm:cxn modelId="{AE1BAEB7-4405-4FA4-BEDF-D928B835C3A1}" type="presOf" srcId="{2D4A0671-AB03-4319-BFF7-23D9FDD779E2}" destId="{5831631D-27A4-4814-9AEE-113D2C5881A0}" srcOrd="0" destOrd="0" presId="urn:microsoft.com/office/officeart/2005/8/layout/hList1"/>
    <dgm:cxn modelId="{CB70C3BE-1362-46D7-A74E-99A447FCB98C}" type="presOf" srcId="{0E961208-C541-40B0-9D5F-C2528512F43C}" destId="{75438CE7-7D92-4B45-B7B2-36EAE30C64D9}" srcOrd="0" destOrd="1" presId="urn:microsoft.com/office/officeart/2005/8/layout/hList1"/>
    <dgm:cxn modelId="{50B064D0-0788-4133-893C-CA698CC68677}" srcId="{35180118-B56B-4574-AC7E-D94E42CCF81B}" destId="{D1914D81-6E3D-488C-B665-623379AFC905}" srcOrd="1" destOrd="0" parTransId="{C5C078D0-B2CD-4074-876A-CD2890776803}" sibTransId="{D3E8196C-780C-46E5-9007-BEED428CA9D5}"/>
    <dgm:cxn modelId="{231CDBD9-DE88-41C6-8206-C3124B5F0D8B}" type="presOf" srcId="{D1914D81-6E3D-488C-B665-623379AFC905}" destId="{6865B28A-F3D1-41E3-BE10-B30C5AE0DAAF}" srcOrd="0" destOrd="1" presId="urn:microsoft.com/office/officeart/2005/8/layout/hList1"/>
    <dgm:cxn modelId="{38858F9C-D8C2-4D2A-87D5-9F5F1000F115}" type="presParOf" srcId="{A155CF87-31EE-41B0-A6ED-412D10A16195}" destId="{AB5A9AAE-26CC-44C3-8A38-27E0141E360D}" srcOrd="0" destOrd="0" presId="urn:microsoft.com/office/officeart/2005/8/layout/hList1"/>
    <dgm:cxn modelId="{2D0AC49C-260D-453C-A844-84B078E3EB0C}" type="presParOf" srcId="{AB5A9AAE-26CC-44C3-8A38-27E0141E360D}" destId="{F95D1C9A-3BD3-42AD-B25E-8FF1D68E8471}" srcOrd="0" destOrd="0" presId="urn:microsoft.com/office/officeart/2005/8/layout/hList1"/>
    <dgm:cxn modelId="{D89C0B20-400D-4A8B-87C3-421A47165D70}" type="presParOf" srcId="{AB5A9AAE-26CC-44C3-8A38-27E0141E360D}" destId="{6865B28A-F3D1-41E3-BE10-B30C5AE0DAAF}" srcOrd="1" destOrd="0" presId="urn:microsoft.com/office/officeart/2005/8/layout/hList1"/>
    <dgm:cxn modelId="{EDECEE3A-CF43-4776-AE2D-962A9E7E4AD3}" type="presParOf" srcId="{A155CF87-31EE-41B0-A6ED-412D10A16195}" destId="{277844F7-DDC7-4828-92B3-A8B2ED2DF3E3}" srcOrd="1" destOrd="0" presId="urn:microsoft.com/office/officeart/2005/8/layout/hList1"/>
    <dgm:cxn modelId="{5C1F2D0E-5B2B-4D34-9CF0-A789789E35C1}" type="presParOf" srcId="{A155CF87-31EE-41B0-A6ED-412D10A16195}" destId="{D788E488-4ABF-4C8F-AA0F-386D5F151003}" srcOrd="2" destOrd="0" presId="urn:microsoft.com/office/officeart/2005/8/layout/hList1"/>
    <dgm:cxn modelId="{AB85AF90-DC32-4D2B-B552-12D79160E36F}" type="presParOf" srcId="{D788E488-4ABF-4C8F-AA0F-386D5F151003}" destId="{5831631D-27A4-4814-9AEE-113D2C5881A0}" srcOrd="0" destOrd="0" presId="urn:microsoft.com/office/officeart/2005/8/layout/hList1"/>
    <dgm:cxn modelId="{BB35367C-0969-4638-B073-2437B9E6BE9A}" type="presParOf" srcId="{D788E488-4ABF-4C8F-AA0F-386D5F151003}" destId="{75438CE7-7D92-4B45-B7B2-36EAE30C64D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54F02D-E039-45A5-907E-BC24CBB12B21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AEFB4E4-D836-4DB3-897A-D29D5B0D97E0}">
      <dgm:prSet/>
      <dgm:spPr/>
      <dgm:t>
        <a:bodyPr/>
        <a:lstStyle/>
        <a:p>
          <a:r>
            <a:rPr lang="zh-CN"/>
            <a:t>优点</a:t>
          </a:r>
        </a:p>
      </dgm:t>
    </dgm:pt>
    <dgm:pt modelId="{3BAC8588-AA40-4928-95C2-782171F9A108}" type="parTrans" cxnId="{558CF317-42FC-48E3-B82F-1F5F33CC605E}">
      <dgm:prSet/>
      <dgm:spPr/>
      <dgm:t>
        <a:bodyPr/>
        <a:lstStyle/>
        <a:p>
          <a:endParaRPr lang="zh-CN" altLang="en-US"/>
        </a:p>
      </dgm:t>
    </dgm:pt>
    <dgm:pt modelId="{DDC301E4-0516-44D3-95C0-14F7F1F63031}" type="sibTrans" cxnId="{558CF317-42FC-48E3-B82F-1F5F33CC605E}">
      <dgm:prSet/>
      <dgm:spPr/>
      <dgm:t>
        <a:bodyPr/>
        <a:lstStyle/>
        <a:p>
          <a:endParaRPr lang="zh-CN" altLang="en-US"/>
        </a:p>
      </dgm:t>
    </dgm:pt>
    <dgm:pt modelId="{60B15848-D720-4344-B5A4-7DF83075A816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通过分析所有变量的关联来避免混淆效应。</a:t>
          </a:r>
        </a:p>
      </dgm:t>
    </dgm:pt>
    <dgm:pt modelId="{A3920AF1-43C5-40CF-8925-5AC8A258C639}" type="parTrans" cxnId="{76113A31-1368-4A75-B8FE-E0D6A79BA154}">
      <dgm:prSet/>
      <dgm:spPr/>
      <dgm:t>
        <a:bodyPr/>
        <a:lstStyle/>
        <a:p>
          <a:endParaRPr lang="zh-CN" altLang="en-US"/>
        </a:p>
      </dgm:t>
    </dgm:pt>
    <dgm:pt modelId="{52D862DB-6185-4876-B9E8-E636738D1DB4}" type="sibTrans" cxnId="{76113A31-1368-4A75-B8FE-E0D6A79BA154}">
      <dgm:prSet/>
      <dgm:spPr/>
      <dgm:t>
        <a:bodyPr/>
        <a:lstStyle/>
        <a:p>
          <a:endParaRPr lang="zh-CN" altLang="en-US"/>
        </a:p>
      </dgm:t>
    </dgm:pt>
    <dgm:pt modelId="{02724435-0DA9-40A3-B05C-AE3440FD7571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可以使用连续的解释变量，同时处理两个以上的解释变量，避免混淆效应的影响。</a:t>
          </a:r>
        </a:p>
      </dgm:t>
    </dgm:pt>
    <dgm:pt modelId="{A4FD9C16-5C79-403A-9D85-7972F2DCAB6E}" type="parTrans" cxnId="{94166193-9026-4672-9AB7-99A4C8EB0B76}">
      <dgm:prSet/>
      <dgm:spPr/>
      <dgm:t>
        <a:bodyPr/>
        <a:lstStyle/>
        <a:p>
          <a:endParaRPr lang="zh-CN" altLang="en-US"/>
        </a:p>
      </dgm:t>
    </dgm:pt>
    <dgm:pt modelId="{D2FE2297-464F-45DE-80B8-CEFE61499A92}" type="sibTrans" cxnId="{94166193-9026-4672-9AB7-99A4C8EB0B76}">
      <dgm:prSet/>
      <dgm:spPr/>
      <dgm:t>
        <a:bodyPr/>
        <a:lstStyle/>
        <a:p>
          <a:endParaRPr lang="zh-CN" altLang="en-US"/>
        </a:p>
      </dgm:t>
    </dgm:pt>
    <dgm:pt modelId="{8FA8636E-115C-4D95-87A7-376A85046AA2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不需要对预测变量的分布做任何假设，不要求为正态分布或线性相关。</a:t>
          </a:r>
        </a:p>
      </dgm:t>
    </dgm:pt>
    <dgm:pt modelId="{2C5DBCA5-80C0-4BB3-9173-A28C188CE685}" type="parTrans" cxnId="{885EAEC1-0AE5-45E5-96B1-AD7C4B853C0C}">
      <dgm:prSet/>
      <dgm:spPr/>
      <dgm:t>
        <a:bodyPr/>
        <a:lstStyle/>
        <a:p>
          <a:endParaRPr lang="zh-CN" altLang="en-US"/>
        </a:p>
      </dgm:t>
    </dgm:pt>
    <dgm:pt modelId="{81773002-B053-43E7-8A61-D0278E5B1E68}" type="sibTrans" cxnId="{885EAEC1-0AE5-45E5-96B1-AD7C4B853C0C}">
      <dgm:prSet/>
      <dgm:spPr/>
      <dgm:t>
        <a:bodyPr/>
        <a:lstStyle/>
        <a:p>
          <a:endParaRPr lang="zh-CN" altLang="en-US"/>
        </a:p>
      </dgm:t>
    </dgm:pt>
    <dgm:pt modelId="{FC7ECCAF-F0D7-4609-9EB5-2F9447584A6A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能够分析所有类型的预测变量</a:t>
          </a:r>
          <a:r>
            <a:rPr lang="en-US" dirty="0"/>
            <a:t>——</a:t>
          </a:r>
          <a:r>
            <a:rPr lang="zh-CN" dirty="0"/>
            <a:t>连续的，离散的和二分的。</a:t>
          </a:r>
        </a:p>
      </dgm:t>
    </dgm:pt>
    <dgm:pt modelId="{17CF0D5E-F408-4A2D-BFAC-122A4354045E}" type="parTrans" cxnId="{DEF7216B-78F1-458F-B08E-760321955188}">
      <dgm:prSet/>
      <dgm:spPr/>
      <dgm:t>
        <a:bodyPr/>
        <a:lstStyle/>
        <a:p>
          <a:endParaRPr lang="zh-CN" altLang="en-US"/>
        </a:p>
      </dgm:t>
    </dgm:pt>
    <dgm:pt modelId="{0B52198B-248F-4966-A7DA-23A3D48FAB88}" type="sibTrans" cxnId="{DEF7216B-78F1-458F-B08E-760321955188}">
      <dgm:prSet/>
      <dgm:spPr/>
      <dgm:t>
        <a:bodyPr/>
        <a:lstStyle/>
        <a:p>
          <a:endParaRPr lang="zh-CN" altLang="en-US"/>
        </a:p>
      </dgm:t>
    </dgm:pt>
    <dgm:pt modelId="{1EB17F3C-2D21-40EF-AD1C-00ED99AAAC5A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相较其他算法，计算速度较快，模型训练和预测的速度快。</a:t>
          </a:r>
        </a:p>
      </dgm:t>
    </dgm:pt>
    <dgm:pt modelId="{1EB3FFB5-4973-4548-A3BA-B01A5C64655C}" type="parTrans" cxnId="{EFF46D43-E2AD-4013-A32E-9DAAC28EAF3C}">
      <dgm:prSet/>
      <dgm:spPr/>
      <dgm:t>
        <a:bodyPr/>
        <a:lstStyle/>
        <a:p>
          <a:endParaRPr lang="zh-CN" altLang="en-US"/>
        </a:p>
      </dgm:t>
    </dgm:pt>
    <dgm:pt modelId="{D331EB81-075B-4A7C-8C97-435E98E7878F}" type="sibTrans" cxnId="{EFF46D43-E2AD-4013-A32E-9DAAC28EAF3C}">
      <dgm:prSet/>
      <dgm:spPr/>
      <dgm:t>
        <a:bodyPr/>
        <a:lstStyle/>
        <a:p>
          <a:endParaRPr lang="zh-CN" altLang="en-US"/>
        </a:p>
      </dgm:t>
    </dgm:pt>
    <dgm:pt modelId="{B70C5A9A-2838-4AA1-9A00-FD5CF0F57367}">
      <dgm:prSet/>
      <dgm:spPr/>
      <dgm:t>
        <a:bodyPr/>
        <a:lstStyle/>
        <a:p>
          <a:r>
            <a:rPr lang="zh-CN" altLang="en-US" dirty="0"/>
            <a:t>逻辑回归</a:t>
          </a:r>
          <a:r>
            <a:rPr lang="zh-CN" dirty="0"/>
            <a:t>的模型可解释性强。</a:t>
          </a:r>
        </a:p>
      </dgm:t>
    </dgm:pt>
    <dgm:pt modelId="{F70AFB0B-127D-4F1A-AB57-084FA27B1F11}" type="parTrans" cxnId="{00931B14-2F5F-488A-A854-31E3B9F90C80}">
      <dgm:prSet/>
      <dgm:spPr/>
      <dgm:t>
        <a:bodyPr/>
        <a:lstStyle/>
        <a:p>
          <a:endParaRPr lang="zh-CN" altLang="en-US"/>
        </a:p>
      </dgm:t>
    </dgm:pt>
    <dgm:pt modelId="{F7C85754-839D-41E1-B091-1D5BE11BFB7B}" type="sibTrans" cxnId="{00931B14-2F5F-488A-A854-31E3B9F90C80}">
      <dgm:prSet/>
      <dgm:spPr/>
      <dgm:t>
        <a:bodyPr/>
        <a:lstStyle/>
        <a:p>
          <a:endParaRPr lang="zh-CN" altLang="en-US"/>
        </a:p>
      </dgm:t>
    </dgm:pt>
    <dgm:pt modelId="{8D158762-981D-4D9D-8DE1-AB363284C436}">
      <dgm:prSet/>
      <dgm:spPr/>
      <dgm:t>
        <a:bodyPr/>
        <a:lstStyle/>
        <a:p>
          <a:r>
            <a:rPr lang="zh-CN"/>
            <a:t>缺点</a:t>
          </a:r>
        </a:p>
      </dgm:t>
    </dgm:pt>
    <dgm:pt modelId="{4EA1AA61-79FA-4343-9DEA-831D4485003C}" type="parTrans" cxnId="{9617A095-538A-4C06-AF1E-47D64EC3AAA4}">
      <dgm:prSet/>
      <dgm:spPr/>
      <dgm:t>
        <a:bodyPr/>
        <a:lstStyle/>
        <a:p>
          <a:endParaRPr lang="zh-CN" altLang="en-US"/>
        </a:p>
      </dgm:t>
    </dgm:pt>
    <dgm:pt modelId="{ED8C5F68-7C66-43F3-AD09-3479CA58DC23}" type="sibTrans" cxnId="{9617A095-538A-4C06-AF1E-47D64EC3AAA4}">
      <dgm:prSet/>
      <dgm:spPr/>
      <dgm:t>
        <a:bodyPr/>
        <a:lstStyle/>
        <a:p>
          <a:endParaRPr lang="zh-CN" altLang="en-US"/>
        </a:p>
      </dgm:t>
    </dgm:pt>
    <dgm:pt modelId="{23532E3A-39AA-4C9B-8C04-3B71C5874472}">
      <dgm:prSet/>
      <dgm:spPr/>
      <dgm:t>
        <a:bodyPr/>
        <a:lstStyle/>
        <a:p>
          <a:r>
            <a:rPr lang="zh-CN" dirty="0"/>
            <a:t>当决策边界为非线性时，</a:t>
          </a:r>
          <a:r>
            <a:rPr lang="zh-CN" altLang="en-US" dirty="0"/>
            <a:t>逻辑回归</a:t>
          </a:r>
          <a:r>
            <a:rPr lang="zh-CN" dirty="0"/>
            <a:t>往往表现不佳。</a:t>
          </a:r>
        </a:p>
      </dgm:t>
    </dgm:pt>
    <dgm:pt modelId="{465EF485-B9A2-424E-8614-B2DB3464D6EC}" type="parTrans" cxnId="{2B3A124B-78EE-43A5-88D5-7BFB2E91F14C}">
      <dgm:prSet/>
      <dgm:spPr/>
      <dgm:t>
        <a:bodyPr/>
        <a:lstStyle/>
        <a:p>
          <a:endParaRPr lang="zh-CN" altLang="en-US"/>
        </a:p>
      </dgm:t>
    </dgm:pt>
    <dgm:pt modelId="{FC41D939-0301-4924-8571-0A378FC40225}" type="sibTrans" cxnId="{2B3A124B-78EE-43A5-88D5-7BFB2E91F14C}">
      <dgm:prSet/>
      <dgm:spPr/>
      <dgm:t>
        <a:bodyPr/>
        <a:lstStyle/>
        <a:p>
          <a:endParaRPr lang="zh-CN" altLang="en-US"/>
        </a:p>
      </dgm:t>
    </dgm:pt>
    <dgm:pt modelId="{7D7A71AB-C815-4A93-B859-5C9318DDAFA2}">
      <dgm:prSet/>
      <dgm:spPr/>
      <dgm:t>
        <a:bodyPr/>
        <a:lstStyle/>
        <a:p>
          <a:r>
            <a:rPr lang="zh-CN" dirty="0"/>
            <a:t>假定特征和响应的对数概率之间是线性关系，不能自动学习特征交互。</a:t>
          </a:r>
        </a:p>
      </dgm:t>
    </dgm:pt>
    <dgm:pt modelId="{9A1D9E9F-A8DB-4515-B913-5A724A9B0BCD}" type="parTrans" cxnId="{A25F825D-F50B-4CA0-88B6-69CCCFB22844}">
      <dgm:prSet/>
      <dgm:spPr/>
      <dgm:t>
        <a:bodyPr/>
        <a:lstStyle/>
        <a:p>
          <a:endParaRPr lang="zh-CN" altLang="en-US"/>
        </a:p>
      </dgm:t>
    </dgm:pt>
    <dgm:pt modelId="{671A1EBA-0B50-423F-B19A-EB4889CFA1B1}" type="sibTrans" cxnId="{A25F825D-F50B-4CA0-88B6-69CCCFB22844}">
      <dgm:prSet/>
      <dgm:spPr/>
      <dgm:t>
        <a:bodyPr/>
        <a:lstStyle/>
        <a:p>
          <a:endParaRPr lang="zh-CN" altLang="en-US"/>
        </a:p>
      </dgm:t>
    </dgm:pt>
    <dgm:pt modelId="{9298BEFE-B50F-4DD7-9D66-E7B173D80162}">
      <dgm:prSet/>
      <dgm:spPr/>
      <dgm:t>
        <a:bodyPr/>
        <a:lstStyle/>
        <a:p>
          <a:r>
            <a:rPr lang="zh-CN"/>
            <a:t>对于高度相关的特征变量或自变量，表现欠佳。</a:t>
          </a:r>
        </a:p>
      </dgm:t>
    </dgm:pt>
    <dgm:pt modelId="{9388DB2C-BFAA-4228-B0B0-A2F895CB298D}" type="parTrans" cxnId="{BA95B330-50EB-433B-9939-2DD5FC89475B}">
      <dgm:prSet/>
      <dgm:spPr/>
      <dgm:t>
        <a:bodyPr/>
        <a:lstStyle/>
        <a:p>
          <a:endParaRPr lang="zh-CN" altLang="en-US"/>
        </a:p>
      </dgm:t>
    </dgm:pt>
    <dgm:pt modelId="{C755FD59-5D3A-4762-A4C8-64C509F7BFF6}" type="sibTrans" cxnId="{BA95B330-50EB-433B-9939-2DD5FC89475B}">
      <dgm:prSet/>
      <dgm:spPr/>
      <dgm:t>
        <a:bodyPr/>
        <a:lstStyle/>
        <a:p>
          <a:endParaRPr lang="zh-CN" altLang="en-US"/>
        </a:p>
      </dgm:t>
    </dgm:pt>
    <dgm:pt modelId="{B52E4F2A-A5AD-4723-BA0E-E97D9B501663}">
      <dgm:prSet/>
      <dgm:spPr/>
      <dgm:t>
        <a:bodyPr/>
        <a:lstStyle/>
        <a:p>
          <a:r>
            <a:rPr lang="zh-CN"/>
            <a:t>对异常值敏感。</a:t>
          </a:r>
        </a:p>
      </dgm:t>
    </dgm:pt>
    <dgm:pt modelId="{ECCDE8ED-444E-4C48-968C-89FFE66A91AE}" type="parTrans" cxnId="{1E4D0F8F-8CB8-4EF1-82BF-F3A1F9B5205A}">
      <dgm:prSet/>
      <dgm:spPr/>
      <dgm:t>
        <a:bodyPr/>
        <a:lstStyle/>
        <a:p>
          <a:endParaRPr lang="zh-CN" altLang="en-US"/>
        </a:p>
      </dgm:t>
    </dgm:pt>
    <dgm:pt modelId="{7FCBC8E6-9E6F-4941-A6AE-8364B89746D7}" type="sibTrans" cxnId="{1E4D0F8F-8CB8-4EF1-82BF-F3A1F9B5205A}">
      <dgm:prSet/>
      <dgm:spPr/>
      <dgm:t>
        <a:bodyPr/>
        <a:lstStyle/>
        <a:p>
          <a:endParaRPr lang="zh-CN" altLang="en-US"/>
        </a:p>
      </dgm:t>
    </dgm:pt>
    <dgm:pt modelId="{84B53131-BC42-4D7C-95E0-E88F93E49245}" type="pres">
      <dgm:prSet presAssocID="{B454F02D-E039-45A5-907E-BC24CBB12B21}" presName="linear" presStyleCnt="0">
        <dgm:presLayoutVars>
          <dgm:dir/>
          <dgm:animLvl val="lvl"/>
          <dgm:resizeHandles val="exact"/>
        </dgm:presLayoutVars>
      </dgm:prSet>
      <dgm:spPr/>
    </dgm:pt>
    <dgm:pt modelId="{1C874C63-CF48-4B50-9A67-A814F4919566}" type="pres">
      <dgm:prSet presAssocID="{EAEFB4E4-D836-4DB3-897A-D29D5B0D97E0}" presName="parentLin" presStyleCnt="0"/>
      <dgm:spPr/>
    </dgm:pt>
    <dgm:pt modelId="{8B331F23-DE5D-47B6-9BBE-31758D11E6C3}" type="pres">
      <dgm:prSet presAssocID="{EAEFB4E4-D836-4DB3-897A-D29D5B0D97E0}" presName="parentLeftMargin" presStyleLbl="node1" presStyleIdx="0" presStyleCnt="2"/>
      <dgm:spPr/>
    </dgm:pt>
    <dgm:pt modelId="{D718F4CB-FBDE-43CC-BE8E-7F512096D649}" type="pres">
      <dgm:prSet presAssocID="{EAEFB4E4-D836-4DB3-897A-D29D5B0D97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0BB0C0-4F10-4272-A00D-D7DCC8DA5E83}" type="pres">
      <dgm:prSet presAssocID="{EAEFB4E4-D836-4DB3-897A-D29D5B0D97E0}" presName="negativeSpace" presStyleCnt="0"/>
      <dgm:spPr/>
    </dgm:pt>
    <dgm:pt modelId="{938ED9A7-15A3-4D43-9B80-AE9FDEB2CDBA}" type="pres">
      <dgm:prSet presAssocID="{EAEFB4E4-D836-4DB3-897A-D29D5B0D97E0}" presName="childText" presStyleLbl="conFgAcc1" presStyleIdx="0" presStyleCnt="2">
        <dgm:presLayoutVars>
          <dgm:bulletEnabled val="1"/>
        </dgm:presLayoutVars>
      </dgm:prSet>
      <dgm:spPr/>
    </dgm:pt>
    <dgm:pt modelId="{DF6990F2-C0C9-4DE6-81B9-8DC3097F4841}" type="pres">
      <dgm:prSet presAssocID="{DDC301E4-0516-44D3-95C0-14F7F1F63031}" presName="spaceBetweenRectangles" presStyleCnt="0"/>
      <dgm:spPr/>
    </dgm:pt>
    <dgm:pt modelId="{1C0FF639-6F8A-4C3D-AB26-0CF4E4E77FF9}" type="pres">
      <dgm:prSet presAssocID="{8D158762-981D-4D9D-8DE1-AB363284C436}" presName="parentLin" presStyleCnt="0"/>
      <dgm:spPr/>
    </dgm:pt>
    <dgm:pt modelId="{D66D3976-7C05-4136-93A2-EDD606185985}" type="pres">
      <dgm:prSet presAssocID="{8D158762-981D-4D9D-8DE1-AB363284C436}" presName="parentLeftMargin" presStyleLbl="node1" presStyleIdx="0" presStyleCnt="2"/>
      <dgm:spPr/>
    </dgm:pt>
    <dgm:pt modelId="{F1FF3FED-B579-4A97-B050-774FD5B6B6B4}" type="pres">
      <dgm:prSet presAssocID="{8D158762-981D-4D9D-8DE1-AB363284C4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C9D405-7ECF-48C8-84AE-0C5753ABC744}" type="pres">
      <dgm:prSet presAssocID="{8D158762-981D-4D9D-8DE1-AB363284C436}" presName="negativeSpace" presStyleCnt="0"/>
      <dgm:spPr/>
    </dgm:pt>
    <dgm:pt modelId="{24489873-8552-4822-ABC2-3ECED9EAE77F}" type="pres">
      <dgm:prSet presAssocID="{8D158762-981D-4D9D-8DE1-AB363284C4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0931B14-2F5F-488A-A854-31E3B9F90C80}" srcId="{EAEFB4E4-D836-4DB3-897A-D29D5B0D97E0}" destId="{B70C5A9A-2838-4AA1-9A00-FD5CF0F57367}" srcOrd="5" destOrd="0" parTransId="{F70AFB0B-127D-4F1A-AB57-084FA27B1F11}" sibTransId="{F7C85754-839D-41E1-B091-1D5BE11BFB7B}"/>
    <dgm:cxn modelId="{558CF317-42FC-48E3-B82F-1F5F33CC605E}" srcId="{B454F02D-E039-45A5-907E-BC24CBB12B21}" destId="{EAEFB4E4-D836-4DB3-897A-D29D5B0D97E0}" srcOrd="0" destOrd="0" parTransId="{3BAC8588-AA40-4928-95C2-782171F9A108}" sibTransId="{DDC301E4-0516-44D3-95C0-14F7F1F63031}"/>
    <dgm:cxn modelId="{BD23D127-0885-4BF3-BEF3-A8A9C5E34967}" type="presOf" srcId="{23532E3A-39AA-4C9B-8C04-3B71C5874472}" destId="{24489873-8552-4822-ABC2-3ECED9EAE77F}" srcOrd="0" destOrd="0" presId="urn:microsoft.com/office/officeart/2005/8/layout/list1"/>
    <dgm:cxn modelId="{BA95B330-50EB-433B-9939-2DD5FC89475B}" srcId="{8D158762-981D-4D9D-8DE1-AB363284C436}" destId="{9298BEFE-B50F-4DD7-9D66-E7B173D80162}" srcOrd="2" destOrd="0" parTransId="{9388DB2C-BFAA-4228-B0B0-A2F895CB298D}" sibTransId="{C755FD59-5D3A-4762-A4C8-64C509F7BFF6}"/>
    <dgm:cxn modelId="{76113A31-1368-4A75-B8FE-E0D6A79BA154}" srcId="{EAEFB4E4-D836-4DB3-897A-D29D5B0D97E0}" destId="{60B15848-D720-4344-B5A4-7DF83075A816}" srcOrd="0" destOrd="0" parTransId="{A3920AF1-43C5-40CF-8925-5AC8A258C639}" sibTransId="{52D862DB-6185-4876-B9E8-E636738D1DB4}"/>
    <dgm:cxn modelId="{19701E37-E18B-415A-8D4B-965912AF733A}" type="presOf" srcId="{8D158762-981D-4D9D-8DE1-AB363284C436}" destId="{F1FF3FED-B579-4A97-B050-774FD5B6B6B4}" srcOrd="1" destOrd="0" presId="urn:microsoft.com/office/officeart/2005/8/layout/list1"/>
    <dgm:cxn modelId="{C343D43B-E619-4B98-A6AE-6DA8D4B404DF}" type="presOf" srcId="{B70C5A9A-2838-4AA1-9A00-FD5CF0F57367}" destId="{938ED9A7-15A3-4D43-9B80-AE9FDEB2CDBA}" srcOrd="0" destOrd="5" presId="urn:microsoft.com/office/officeart/2005/8/layout/list1"/>
    <dgm:cxn modelId="{A25F825D-F50B-4CA0-88B6-69CCCFB22844}" srcId="{8D158762-981D-4D9D-8DE1-AB363284C436}" destId="{7D7A71AB-C815-4A93-B859-5C9318DDAFA2}" srcOrd="1" destOrd="0" parTransId="{9A1D9E9F-A8DB-4515-B913-5A724A9B0BCD}" sibTransId="{671A1EBA-0B50-423F-B19A-EB4889CFA1B1}"/>
    <dgm:cxn modelId="{EFF46D43-E2AD-4013-A32E-9DAAC28EAF3C}" srcId="{EAEFB4E4-D836-4DB3-897A-D29D5B0D97E0}" destId="{1EB17F3C-2D21-40EF-AD1C-00ED99AAAC5A}" srcOrd="4" destOrd="0" parTransId="{1EB3FFB5-4973-4548-A3BA-B01A5C64655C}" sibTransId="{D331EB81-075B-4A7C-8C97-435E98E7878F}"/>
    <dgm:cxn modelId="{2B3A124B-78EE-43A5-88D5-7BFB2E91F14C}" srcId="{8D158762-981D-4D9D-8DE1-AB363284C436}" destId="{23532E3A-39AA-4C9B-8C04-3B71C5874472}" srcOrd="0" destOrd="0" parTransId="{465EF485-B9A2-424E-8614-B2DB3464D6EC}" sibTransId="{FC41D939-0301-4924-8571-0A378FC40225}"/>
    <dgm:cxn modelId="{DEF7216B-78F1-458F-B08E-760321955188}" srcId="{EAEFB4E4-D836-4DB3-897A-D29D5B0D97E0}" destId="{FC7ECCAF-F0D7-4609-9EB5-2F9447584A6A}" srcOrd="3" destOrd="0" parTransId="{17CF0D5E-F408-4A2D-BFAC-122A4354045E}" sibTransId="{0B52198B-248F-4966-A7DA-23A3D48FAB88}"/>
    <dgm:cxn modelId="{49804558-7D39-48E6-BC81-67724978A20B}" type="presOf" srcId="{02724435-0DA9-40A3-B05C-AE3440FD7571}" destId="{938ED9A7-15A3-4D43-9B80-AE9FDEB2CDBA}" srcOrd="0" destOrd="1" presId="urn:microsoft.com/office/officeart/2005/8/layout/list1"/>
    <dgm:cxn modelId="{53972882-3893-4BC8-80BF-DD9EC9D439CB}" type="presOf" srcId="{8FA8636E-115C-4D95-87A7-376A85046AA2}" destId="{938ED9A7-15A3-4D43-9B80-AE9FDEB2CDBA}" srcOrd="0" destOrd="2" presId="urn:microsoft.com/office/officeart/2005/8/layout/list1"/>
    <dgm:cxn modelId="{2B8DF884-DC72-463D-8787-0AEEBB92192C}" type="presOf" srcId="{EAEFB4E4-D836-4DB3-897A-D29D5B0D97E0}" destId="{8B331F23-DE5D-47B6-9BBE-31758D11E6C3}" srcOrd="0" destOrd="0" presId="urn:microsoft.com/office/officeart/2005/8/layout/list1"/>
    <dgm:cxn modelId="{1E4D0F8F-8CB8-4EF1-82BF-F3A1F9B5205A}" srcId="{8D158762-981D-4D9D-8DE1-AB363284C436}" destId="{B52E4F2A-A5AD-4723-BA0E-E97D9B501663}" srcOrd="3" destOrd="0" parTransId="{ECCDE8ED-444E-4C48-968C-89FFE66A91AE}" sibTransId="{7FCBC8E6-9E6F-4941-A6AE-8364B89746D7}"/>
    <dgm:cxn modelId="{FA811B93-FF4D-4CAB-B654-34631754F4EB}" type="presOf" srcId="{7D7A71AB-C815-4A93-B859-5C9318DDAFA2}" destId="{24489873-8552-4822-ABC2-3ECED9EAE77F}" srcOrd="0" destOrd="1" presId="urn:microsoft.com/office/officeart/2005/8/layout/list1"/>
    <dgm:cxn modelId="{94166193-9026-4672-9AB7-99A4C8EB0B76}" srcId="{EAEFB4E4-D836-4DB3-897A-D29D5B0D97E0}" destId="{02724435-0DA9-40A3-B05C-AE3440FD7571}" srcOrd="1" destOrd="0" parTransId="{A4FD9C16-5C79-403A-9D85-7972F2DCAB6E}" sibTransId="{D2FE2297-464F-45DE-80B8-CEFE61499A92}"/>
    <dgm:cxn modelId="{02DB8E95-9203-48BD-8A96-91F706DF8FEC}" type="presOf" srcId="{60B15848-D720-4344-B5A4-7DF83075A816}" destId="{938ED9A7-15A3-4D43-9B80-AE9FDEB2CDBA}" srcOrd="0" destOrd="0" presId="urn:microsoft.com/office/officeart/2005/8/layout/list1"/>
    <dgm:cxn modelId="{9617A095-538A-4C06-AF1E-47D64EC3AAA4}" srcId="{B454F02D-E039-45A5-907E-BC24CBB12B21}" destId="{8D158762-981D-4D9D-8DE1-AB363284C436}" srcOrd="1" destOrd="0" parTransId="{4EA1AA61-79FA-4343-9DEA-831D4485003C}" sibTransId="{ED8C5F68-7C66-43F3-AD09-3479CA58DC23}"/>
    <dgm:cxn modelId="{DBB3F59D-24AD-4D14-A88A-8A0431A328F4}" type="presOf" srcId="{FC7ECCAF-F0D7-4609-9EB5-2F9447584A6A}" destId="{938ED9A7-15A3-4D43-9B80-AE9FDEB2CDBA}" srcOrd="0" destOrd="3" presId="urn:microsoft.com/office/officeart/2005/8/layout/list1"/>
    <dgm:cxn modelId="{FD9852AE-459B-409A-804D-037E6ECBE40F}" type="presOf" srcId="{EAEFB4E4-D836-4DB3-897A-D29D5B0D97E0}" destId="{D718F4CB-FBDE-43CC-BE8E-7F512096D649}" srcOrd="1" destOrd="0" presId="urn:microsoft.com/office/officeart/2005/8/layout/list1"/>
    <dgm:cxn modelId="{885EAEC1-0AE5-45E5-96B1-AD7C4B853C0C}" srcId="{EAEFB4E4-D836-4DB3-897A-D29D5B0D97E0}" destId="{8FA8636E-115C-4D95-87A7-376A85046AA2}" srcOrd="2" destOrd="0" parTransId="{2C5DBCA5-80C0-4BB3-9173-A28C188CE685}" sibTransId="{81773002-B053-43E7-8A61-D0278E5B1E68}"/>
    <dgm:cxn modelId="{365D9EC3-14FE-4BB3-B512-73A622C0770E}" type="presOf" srcId="{8D158762-981D-4D9D-8DE1-AB363284C436}" destId="{D66D3976-7C05-4136-93A2-EDD606185985}" srcOrd="0" destOrd="0" presId="urn:microsoft.com/office/officeart/2005/8/layout/list1"/>
    <dgm:cxn modelId="{66D6E9CE-CD12-413A-8DA1-0932BEFE8A8D}" type="presOf" srcId="{B454F02D-E039-45A5-907E-BC24CBB12B21}" destId="{84B53131-BC42-4D7C-95E0-E88F93E49245}" srcOrd="0" destOrd="0" presId="urn:microsoft.com/office/officeart/2005/8/layout/list1"/>
    <dgm:cxn modelId="{81B797DC-5429-45E7-A3E1-0F9A06B8E306}" type="presOf" srcId="{9298BEFE-B50F-4DD7-9D66-E7B173D80162}" destId="{24489873-8552-4822-ABC2-3ECED9EAE77F}" srcOrd="0" destOrd="2" presId="urn:microsoft.com/office/officeart/2005/8/layout/list1"/>
    <dgm:cxn modelId="{58C042E4-EC17-4E34-A0FD-D895F01DDBB4}" type="presOf" srcId="{B52E4F2A-A5AD-4723-BA0E-E97D9B501663}" destId="{24489873-8552-4822-ABC2-3ECED9EAE77F}" srcOrd="0" destOrd="3" presId="urn:microsoft.com/office/officeart/2005/8/layout/list1"/>
    <dgm:cxn modelId="{D683F7F2-5972-4F2E-A462-3221DA78223B}" type="presOf" srcId="{1EB17F3C-2D21-40EF-AD1C-00ED99AAAC5A}" destId="{938ED9A7-15A3-4D43-9B80-AE9FDEB2CDBA}" srcOrd="0" destOrd="4" presId="urn:microsoft.com/office/officeart/2005/8/layout/list1"/>
    <dgm:cxn modelId="{4DB2181C-5EAB-489C-87F9-214FB37EE7D1}" type="presParOf" srcId="{84B53131-BC42-4D7C-95E0-E88F93E49245}" destId="{1C874C63-CF48-4B50-9A67-A814F4919566}" srcOrd="0" destOrd="0" presId="urn:microsoft.com/office/officeart/2005/8/layout/list1"/>
    <dgm:cxn modelId="{EA0B2D4B-18DC-4489-9C8D-1A5C3EC7A1BF}" type="presParOf" srcId="{1C874C63-CF48-4B50-9A67-A814F4919566}" destId="{8B331F23-DE5D-47B6-9BBE-31758D11E6C3}" srcOrd="0" destOrd="0" presId="urn:microsoft.com/office/officeart/2005/8/layout/list1"/>
    <dgm:cxn modelId="{DC8C19E1-551C-4162-B35B-9824DDA07298}" type="presParOf" srcId="{1C874C63-CF48-4B50-9A67-A814F4919566}" destId="{D718F4CB-FBDE-43CC-BE8E-7F512096D649}" srcOrd="1" destOrd="0" presId="urn:microsoft.com/office/officeart/2005/8/layout/list1"/>
    <dgm:cxn modelId="{F5654C70-3CDA-454A-9939-DA50D2C83599}" type="presParOf" srcId="{84B53131-BC42-4D7C-95E0-E88F93E49245}" destId="{860BB0C0-4F10-4272-A00D-D7DCC8DA5E83}" srcOrd="1" destOrd="0" presId="urn:microsoft.com/office/officeart/2005/8/layout/list1"/>
    <dgm:cxn modelId="{C01DC2F0-6C02-43FD-83F9-27B55875FC0B}" type="presParOf" srcId="{84B53131-BC42-4D7C-95E0-E88F93E49245}" destId="{938ED9A7-15A3-4D43-9B80-AE9FDEB2CDBA}" srcOrd="2" destOrd="0" presId="urn:microsoft.com/office/officeart/2005/8/layout/list1"/>
    <dgm:cxn modelId="{053B2981-575E-411D-AC1A-A7A1B350A551}" type="presParOf" srcId="{84B53131-BC42-4D7C-95E0-E88F93E49245}" destId="{DF6990F2-C0C9-4DE6-81B9-8DC3097F4841}" srcOrd="3" destOrd="0" presId="urn:microsoft.com/office/officeart/2005/8/layout/list1"/>
    <dgm:cxn modelId="{0DC414D0-E2E1-40E1-9F57-3C18B62D9D08}" type="presParOf" srcId="{84B53131-BC42-4D7C-95E0-E88F93E49245}" destId="{1C0FF639-6F8A-4C3D-AB26-0CF4E4E77FF9}" srcOrd="4" destOrd="0" presId="urn:microsoft.com/office/officeart/2005/8/layout/list1"/>
    <dgm:cxn modelId="{D0D890E4-4EF4-476D-BAA7-FB030CE76F71}" type="presParOf" srcId="{1C0FF639-6F8A-4C3D-AB26-0CF4E4E77FF9}" destId="{D66D3976-7C05-4136-93A2-EDD606185985}" srcOrd="0" destOrd="0" presId="urn:microsoft.com/office/officeart/2005/8/layout/list1"/>
    <dgm:cxn modelId="{8EE8E617-E2F9-435F-AB52-C828D04B029E}" type="presParOf" srcId="{1C0FF639-6F8A-4C3D-AB26-0CF4E4E77FF9}" destId="{F1FF3FED-B579-4A97-B050-774FD5B6B6B4}" srcOrd="1" destOrd="0" presId="urn:microsoft.com/office/officeart/2005/8/layout/list1"/>
    <dgm:cxn modelId="{851DE2CF-9A5B-446E-9F67-191432E47A53}" type="presParOf" srcId="{84B53131-BC42-4D7C-95E0-E88F93E49245}" destId="{A3C9D405-7ECF-48C8-84AE-0C5753ABC744}" srcOrd="5" destOrd="0" presId="urn:microsoft.com/office/officeart/2005/8/layout/list1"/>
    <dgm:cxn modelId="{05E3C14A-534C-4F27-BD8D-7620C0405BF8}" type="presParOf" srcId="{84B53131-BC42-4D7C-95E0-E88F93E49245}" destId="{24489873-8552-4822-ABC2-3ECED9EAE77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868356-7C2C-48F7-9AE0-D9240409817D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7D2B7C2A-419E-49ED-B0D3-321A84FDC7FC}">
      <dgm:prSet custT="1"/>
      <dgm:spPr/>
      <dgm:t>
        <a:bodyPr/>
        <a:lstStyle/>
        <a:p>
          <a:r>
            <a:rPr lang="en-US" sz="2800"/>
            <a:t>GaussianNB</a:t>
          </a:r>
          <a:endParaRPr lang="zh-CN" sz="2800"/>
        </a:p>
      </dgm:t>
    </dgm:pt>
    <dgm:pt modelId="{16B9BF18-9785-4337-928B-25C5F26C85D3}" type="parTrans" cxnId="{3B5C4305-5D51-4E40-878A-DE0FDCF4678D}">
      <dgm:prSet/>
      <dgm:spPr/>
      <dgm:t>
        <a:bodyPr/>
        <a:lstStyle/>
        <a:p>
          <a:endParaRPr lang="zh-CN" altLang="en-US" sz="1600"/>
        </a:p>
      </dgm:t>
    </dgm:pt>
    <dgm:pt modelId="{889EC560-B0D9-480D-B27E-AB99BE58CCB2}" type="sibTrans" cxnId="{3B5C4305-5D51-4E40-878A-DE0FDCF4678D}">
      <dgm:prSet/>
      <dgm:spPr/>
      <dgm:t>
        <a:bodyPr/>
        <a:lstStyle/>
        <a:p>
          <a:endParaRPr lang="zh-CN" altLang="en-US" sz="1600"/>
        </a:p>
      </dgm:t>
    </dgm:pt>
    <dgm:pt modelId="{3B4C8F12-561B-4748-8476-11DCE9AFDCE8}">
      <dgm:prSet custT="1"/>
      <dgm:spPr/>
      <dgm:t>
        <a:bodyPr/>
        <a:lstStyle/>
        <a:p>
          <a:r>
            <a:rPr lang="zh-CN" altLang="en-US" sz="2800" dirty="0"/>
            <a:t>使用了高斯朴素贝叶斯算法进行分类，即假设模型中特征的似然符合正态分布，因此适用于连续变量居多的特征。</a:t>
          </a:r>
        </a:p>
      </dgm:t>
    </dgm:pt>
    <dgm:pt modelId="{2000E6A2-90BA-49BC-883C-20B43328A101}" type="parTrans" cxnId="{78F1ACCE-31A0-4042-862D-3C965D214DCF}">
      <dgm:prSet/>
      <dgm:spPr/>
      <dgm:t>
        <a:bodyPr/>
        <a:lstStyle/>
        <a:p>
          <a:endParaRPr lang="zh-CN" altLang="en-US" sz="1600"/>
        </a:p>
      </dgm:t>
    </dgm:pt>
    <dgm:pt modelId="{EB29346A-466C-408F-A7F2-D78D45E3E66C}" type="sibTrans" cxnId="{78F1ACCE-31A0-4042-862D-3C965D214DCF}">
      <dgm:prSet/>
      <dgm:spPr/>
      <dgm:t>
        <a:bodyPr/>
        <a:lstStyle/>
        <a:p>
          <a:endParaRPr lang="zh-CN" altLang="en-US" sz="1600"/>
        </a:p>
      </dgm:t>
    </dgm:pt>
    <dgm:pt modelId="{E4E5FFAA-408F-4262-B9C8-F68ABA461B59}">
      <dgm:prSet custT="1"/>
      <dgm:spPr/>
      <dgm:t>
        <a:bodyPr/>
        <a:lstStyle/>
        <a:p>
          <a:r>
            <a:rPr lang="en-US" sz="2800"/>
            <a:t>MultinomialNB</a:t>
          </a:r>
          <a:endParaRPr lang="zh-CN" sz="2800"/>
        </a:p>
      </dgm:t>
    </dgm:pt>
    <dgm:pt modelId="{86DB099A-330D-4B9D-8A01-45E4B9973326}" type="parTrans" cxnId="{00229D88-25D7-4638-A284-1EEAB603B228}">
      <dgm:prSet/>
      <dgm:spPr/>
      <dgm:t>
        <a:bodyPr/>
        <a:lstStyle/>
        <a:p>
          <a:endParaRPr lang="zh-CN" altLang="en-US" sz="1600"/>
        </a:p>
      </dgm:t>
    </dgm:pt>
    <dgm:pt modelId="{F3A76713-6593-45BD-8D7E-443D150C2394}" type="sibTrans" cxnId="{00229D88-25D7-4638-A284-1EEAB603B228}">
      <dgm:prSet/>
      <dgm:spPr/>
      <dgm:t>
        <a:bodyPr/>
        <a:lstStyle/>
        <a:p>
          <a:endParaRPr lang="zh-CN" altLang="en-US" sz="1600"/>
        </a:p>
      </dgm:t>
    </dgm:pt>
    <dgm:pt modelId="{D33CC4CD-CAC4-4324-8275-19A999D24C9A}">
      <dgm:prSet custT="1"/>
      <dgm:spPr/>
      <dgm:t>
        <a:bodyPr/>
        <a:lstStyle/>
        <a:p>
          <a:r>
            <a:rPr lang="zh-CN" sz="2800"/>
            <a:t>假设了模型中特征的似然符合多项式分布，因此适用于多元离散的特征变量，经常被应用于文本分类中。</a:t>
          </a:r>
          <a:r>
            <a:rPr lang="en-US" sz="2800"/>
            <a:t>	</a:t>
          </a:r>
          <a:endParaRPr lang="zh-CN" sz="2800" dirty="0"/>
        </a:p>
      </dgm:t>
    </dgm:pt>
    <dgm:pt modelId="{26F89940-73A0-4AF6-89F8-C0F4E6324A2B}" type="parTrans" cxnId="{BACC499F-B746-4EB6-B2DA-9BE1E4B3950A}">
      <dgm:prSet/>
      <dgm:spPr/>
      <dgm:t>
        <a:bodyPr/>
        <a:lstStyle/>
        <a:p>
          <a:endParaRPr lang="zh-CN" altLang="en-US" sz="1600"/>
        </a:p>
      </dgm:t>
    </dgm:pt>
    <dgm:pt modelId="{4364587B-CD63-4AC9-A849-976FF638AD3E}" type="sibTrans" cxnId="{BACC499F-B746-4EB6-B2DA-9BE1E4B3950A}">
      <dgm:prSet/>
      <dgm:spPr/>
      <dgm:t>
        <a:bodyPr/>
        <a:lstStyle/>
        <a:p>
          <a:endParaRPr lang="zh-CN" altLang="en-US" sz="1600"/>
        </a:p>
      </dgm:t>
    </dgm:pt>
    <dgm:pt modelId="{1C046F62-429D-4E13-B317-2ADC56B359AA}">
      <dgm:prSet custT="1"/>
      <dgm:spPr/>
      <dgm:t>
        <a:bodyPr/>
        <a:lstStyle/>
        <a:p>
          <a:r>
            <a:rPr lang="en-US" sz="2800"/>
            <a:t>BernouliNB</a:t>
          </a:r>
          <a:endParaRPr lang="zh-CN" sz="2800"/>
        </a:p>
      </dgm:t>
    </dgm:pt>
    <dgm:pt modelId="{01BD26BC-C35A-4B9F-B881-3448953A430B}" type="parTrans" cxnId="{B9F1D0BE-B06C-47F2-AEF7-5E5B9EF2D3B1}">
      <dgm:prSet/>
      <dgm:spPr/>
      <dgm:t>
        <a:bodyPr/>
        <a:lstStyle/>
        <a:p>
          <a:endParaRPr lang="zh-CN" altLang="en-US" sz="1600"/>
        </a:p>
      </dgm:t>
    </dgm:pt>
    <dgm:pt modelId="{9A8831B7-430E-4FCC-8AC8-00762F9280B1}" type="sibTrans" cxnId="{B9F1D0BE-B06C-47F2-AEF7-5E5B9EF2D3B1}">
      <dgm:prSet/>
      <dgm:spPr/>
      <dgm:t>
        <a:bodyPr/>
        <a:lstStyle/>
        <a:p>
          <a:endParaRPr lang="zh-CN" altLang="en-US" sz="1600"/>
        </a:p>
      </dgm:t>
    </dgm:pt>
    <dgm:pt modelId="{0205E220-485E-43C3-87EA-24F59AEAA42A}">
      <dgm:prSet custT="1"/>
      <dgm:spPr/>
      <dgm:t>
        <a:bodyPr/>
        <a:lstStyle/>
        <a:p>
          <a:r>
            <a:rPr lang="zh-CN" altLang="en-US" sz="2800"/>
            <a:t>假设了模型中特征的似然符合二元伯努利分布，适用于二元离散的特征变量，即特征变量为布尔变量或者只有两种取值的变量。</a:t>
          </a:r>
          <a:endParaRPr lang="zh-CN" altLang="en-US" sz="2800" dirty="0"/>
        </a:p>
      </dgm:t>
    </dgm:pt>
    <dgm:pt modelId="{F3B6F993-BA90-4593-8949-57C474320A11}" type="parTrans" cxnId="{5C04DA17-AC39-4E91-9481-3B7F75DF471B}">
      <dgm:prSet/>
      <dgm:spPr/>
      <dgm:t>
        <a:bodyPr/>
        <a:lstStyle/>
        <a:p>
          <a:endParaRPr lang="zh-CN" altLang="en-US" sz="1600"/>
        </a:p>
      </dgm:t>
    </dgm:pt>
    <dgm:pt modelId="{1A4D5EEC-E8A9-4B94-95FC-03B17B4DDACB}" type="sibTrans" cxnId="{5C04DA17-AC39-4E91-9481-3B7F75DF471B}">
      <dgm:prSet/>
      <dgm:spPr/>
      <dgm:t>
        <a:bodyPr/>
        <a:lstStyle/>
        <a:p>
          <a:endParaRPr lang="zh-CN" altLang="en-US" sz="1600"/>
        </a:p>
      </dgm:t>
    </dgm:pt>
    <dgm:pt modelId="{54F1CAB5-1FD2-4219-B70A-0B0B9D3CAA7A}" type="pres">
      <dgm:prSet presAssocID="{75868356-7C2C-48F7-9AE0-D9240409817D}" presName="Name0" presStyleCnt="0">
        <dgm:presLayoutVars>
          <dgm:dir/>
          <dgm:animLvl val="lvl"/>
          <dgm:resizeHandles val="exact"/>
        </dgm:presLayoutVars>
      </dgm:prSet>
      <dgm:spPr/>
    </dgm:pt>
    <dgm:pt modelId="{69FD6B49-63C3-46D7-A296-CD0F325FB59D}" type="pres">
      <dgm:prSet presAssocID="{7D2B7C2A-419E-49ED-B0D3-321A84FDC7FC}" presName="composite" presStyleCnt="0"/>
      <dgm:spPr/>
    </dgm:pt>
    <dgm:pt modelId="{C59721E9-F902-410D-B84A-28AAE98C2CDD}" type="pres">
      <dgm:prSet presAssocID="{7D2B7C2A-419E-49ED-B0D3-321A84FDC7F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5D484F1-4E30-4066-A1E7-388829F22185}" type="pres">
      <dgm:prSet presAssocID="{7D2B7C2A-419E-49ED-B0D3-321A84FDC7FC}" presName="desTx" presStyleLbl="alignAccFollowNode1" presStyleIdx="0" presStyleCnt="3">
        <dgm:presLayoutVars>
          <dgm:bulletEnabled val="1"/>
        </dgm:presLayoutVars>
      </dgm:prSet>
      <dgm:spPr/>
    </dgm:pt>
    <dgm:pt modelId="{9E09A4A8-91E5-4EC0-BB27-F6E8E9AC8DE8}" type="pres">
      <dgm:prSet presAssocID="{889EC560-B0D9-480D-B27E-AB99BE58CCB2}" presName="space" presStyleCnt="0"/>
      <dgm:spPr/>
    </dgm:pt>
    <dgm:pt modelId="{AAF13BE5-B5E9-496F-BE8D-EFC32E995AC0}" type="pres">
      <dgm:prSet presAssocID="{E4E5FFAA-408F-4262-B9C8-F68ABA461B59}" presName="composite" presStyleCnt="0"/>
      <dgm:spPr/>
    </dgm:pt>
    <dgm:pt modelId="{93A7193C-8C55-4B13-88D6-23EE00046C02}" type="pres">
      <dgm:prSet presAssocID="{E4E5FFAA-408F-4262-B9C8-F68ABA461B5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77270AB-C614-4A19-897F-A28DA45A66C0}" type="pres">
      <dgm:prSet presAssocID="{E4E5FFAA-408F-4262-B9C8-F68ABA461B59}" presName="desTx" presStyleLbl="alignAccFollowNode1" presStyleIdx="1" presStyleCnt="3">
        <dgm:presLayoutVars>
          <dgm:bulletEnabled val="1"/>
        </dgm:presLayoutVars>
      </dgm:prSet>
      <dgm:spPr/>
    </dgm:pt>
    <dgm:pt modelId="{05628FF5-7EB2-41F9-87BA-A4634986D227}" type="pres">
      <dgm:prSet presAssocID="{F3A76713-6593-45BD-8D7E-443D150C2394}" presName="space" presStyleCnt="0"/>
      <dgm:spPr/>
    </dgm:pt>
    <dgm:pt modelId="{9A759E16-6EF0-46D1-A2A0-1A845CE443E1}" type="pres">
      <dgm:prSet presAssocID="{1C046F62-429D-4E13-B317-2ADC56B359AA}" presName="composite" presStyleCnt="0"/>
      <dgm:spPr/>
    </dgm:pt>
    <dgm:pt modelId="{F7EFE49F-57B2-4BF7-87A0-D26507FF5F90}" type="pres">
      <dgm:prSet presAssocID="{1C046F62-429D-4E13-B317-2ADC56B359A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767381B-2EE9-48C3-AF5B-30268A65DE29}" type="pres">
      <dgm:prSet presAssocID="{1C046F62-429D-4E13-B317-2ADC56B359A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B5C4305-5D51-4E40-878A-DE0FDCF4678D}" srcId="{75868356-7C2C-48F7-9AE0-D9240409817D}" destId="{7D2B7C2A-419E-49ED-B0D3-321A84FDC7FC}" srcOrd="0" destOrd="0" parTransId="{16B9BF18-9785-4337-928B-25C5F26C85D3}" sibTransId="{889EC560-B0D9-480D-B27E-AB99BE58CCB2}"/>
    <dgm:cxn modelId="{D8E3E007-A806-47E2-9FD6-75C54FEFA913}" type="presOf" srcId="{3B4C8F12-561B-4748-8476-11DCE9AFDCE8}" destId="{D5D484F1-4E30-4066-A1E7-388829F22185}" srcOrd="0" destOrd="0" presId="urn:microsoft.com/office/officeart/2005/8/layout/hList1"/>
    <dgm:cxn modelId="{5C04DA17-AC39-4E91-9481-3B7F75DF471B}" srcId="{1C046F62-429D-4E13-B317-2ADC56B359AA}" destId="{0205E220-485E-43C3-87EA-24F59AEAA42A}" srcOrd="0" destOrd="0" parTransId="{F3B6F993-BA90-4593-8949-57C474320A11}" sibTransId="{1A4D5EEC-E8A9-4B94-95FC-03B17B4DDACB}"/>
    <dgm:cxn modelId="{BC90A941-DC90-4361-BA76-CA380A9D1DF1}" type="presOf" srcId="{E4E5FFAA-408F-4262-B9C8-F68ABA461B59}" destId="{93A7193C-8C55-4B13-88D6-23EE00046C02}" srcOrd="0" destOrd="0" presId="urn:microsoft.com/office/officeart/2005/8/layout/hList1"/>
    <dgm:cxn modelId="{5061C772-CA19-4996-9178-1B4ED711FDE9}" type="presOf" srcId="{75868356-7C2C-48F7-9AE0-D9240409817D}" destId="{54F1CAB5-1FD2-4219-B70A-0B0B9D3CAA7A}" srcOrd="0" destOrd="0" presId="urn:microsoft.com/office/officeart/2005/8/layout/hList1"/>
    <dgm:cxn modelId="{96105B86-CFCC-4A23-BCCF-8FCAAFF158A3}" type="presOf" srcId="{7D2B7C2A-419E-49ED-B0D3-321A84FDC7FC}" destId="{C59721E9-F902-410D-B84A-28AAE98C2CDD}" srcOrd="0" destOrd="0" presId="urn:microsoft.com/office/officeart/2005/8/layout/hList1"/>
    <dgm:cxn modelId="{942A0488-3DAF-4E99-8977-3C18DEE58BAF}" type="presOf" srcId="{0205E220-485E-43C3-87EA-24F59AEAA42A}" destId="{1767381B-2EE9-48C3-AF5B-30268A65DE29}" srcOrd="0" destOrd="0" presId="urn:microsoft.com/office/officeart/2005/8/layout/hList1"/>
    <dgm:cxn modelId="{00229D88-25D7-4638-A284-1EEAB603B228}" srcId="{75868356-7C2C-48F7-9AE0-D9240409817D}" destId="{E4E5FFAA-408F-4262-B9C8-F68ABA461B59}" srcOrd="1" destOrd="0" parTransId="{86DB099A-330D-4B9D-8A01-45E4B9973326}" sibTransId="{F3A76713-6593-45BD-8D7E-443D150C2394}"/>
    <dgm:cxn modelId="{224EC78D-33CE-4AA4-9310-757C6AB08ACA}" type="presOf" srcId="{1C046F62-429D-4E13-B317-2ADC56B359AA}" destId="{F7EFE49F-57B2-4BF7-87A0-D26507FF5F90}" srcOrd="0" destOrd="0" presId="urn:microsoft.com/office/officeart/2005/8/layout/hList1"/>
    <dgm:cxn modelId="{BACC499F-B746-4EB6-B2DA-9BE1E4B3950A}" srcId="{E4E5FFAA-408F-4262-B9C8-F68ABA461B59}" destId="{D33CC4CD-CAC4-4324-8275-19A999D24C9A}" srcOrd="0" destOrd="0" parTransId="{26F89940-73A0-4AF6-89F8-C0F4E6324A2B}" sibTransId="{4364587B-CD63-4AC9-A849-976FF638AD3E}"/>
    <dgm:cxn modelId="{B9F1D0BE-B06C-47F2-AEF7-5E5B9EF2D3B1}" srcId="{75868356-7C2C-48F7-9AE0-D9240409817D}" destId="{1C046F62-429D-4E13-B317-2ADC56B359AA}" srcOrd="2" destOrd="0" parTransId="{01BD26BC-C35A-4B9F-B881-3448953A430B}" sibTransId="{9A8831B7-430E-4FCC-8AC8-00762F9280B1}"/>
    <dgm:cxn modelId="{78F1ACCE-31A0-4042-862D-3C965D214DCF}" srcId="{7D2B7C2A-419E-49ED-B0D3-321A84FDC7FC}" destId="{3B4C8F12-561B-4748-8476-11DCE9AFDCE8}" srcOrd="0" destOrd="0" parTransId="{2000E6A2-90BA-49BC-883C-20B43328A101}" sibTransId="{EB29346A-466C-408F-A7F2-D78D45E3E66C}"/>
    <dgm:cxn modelId="{D17B3BE4-0DF8-44FF-A832-35472A4F4ADF}" type="presOf" srcId="{D33CC4CD-CAC4-4324-8275-19A999D24C9A}" destId="{D77270AB-C614-4A19-897F-A28DA45A66C0}" srcOrd="0" destOrd="0" presId="urn:microsoft.com/office/officeart/2005/8/layout/hList1"/>
    <dgm:cxn modelId="{FD668D30-1209-4C89-B50D-9FA8027A4999}" type="presParOf" srcId="{54F1CAB5-1FD2-4219-B70A-0B0B9D3CAA7A}" destId="{69FD6B49-63C3-46D7-A296-CD0F325FB59D}" srcOrd="0" destOrd="0" presId="urn:microsoft.com/office/officeart/2005/8/layout/hList1"/>
    <dgm:cxn modelId="{FD1F5F40-4351-4A53-ACFC-46B4D8F64467}" type="presParOf" srcId="{69FD6B49-63C3-46D7-A296-CD0F325FB59D}" destId="{C59721E9-F902-410D-B84A-28AAE98C2CDD}" srcOrd="0" destOrd="0" presId="urn:microsoft.com/office/officeart/2005/8/layout/hList1"/>
    <dgm:cxn modelId="{D877E056-9A10-475C-B003-ADC0C238C997}" type="presParOf" srcId="{69FD6B49-63C3-46D7-A296-CD0F325FB59D}" destId="{D5D484F1-4E30-4066-A1E7-388829F22185}" srcOrd="1" destOrd="0" presId="urn:microsoft.com/office/officeart/2005/8/layout/hList1"/>
    <dgm:cxn modelId="{4F5B9988-0D8F-4B33-B117-02709DC6124F}" type="presParOf" srcId="{54F1CAB5-1FD2-4219-B70A-0B0B9D3CAA7A}" destId="{9E09A4A8-91E5-4EC0-BB27-F6E8E9AC8DE8}" srcOrd="1" destOrd="0" presId="urn:microsoft.com/office/officeart/2005/8/layout/hList1"/>
    <dgm:cxn modelId="{F938B253-9E4A-4F05-A219-FD918042FDB4}" type="presParOf" srcId="{54F1CAB5-1FD2-4219-B70A-0B0B9D3CAA7A}" destId="{AAF13BE5-B5E9-496F-BE8D-EFC32E995AC0}" srcOrd="2" destOrd="0" presId="urn:microsoft.com/office/officeart/2005/8/layout/hList1"/>
    <dgm:cxn modelId="{15411649-4BDE-43BA-9421-6A1F3F36133B}" type="presParOf" srcId="{AAF13BE5-B5E9-496F-BE8D-EFC32E995AC0}" destId="{93A7193C-8C55-4B13-88D6-23EE00046C02}" srcOrd="0" destOrd="0" presId="urn:microsoft.com/office/officeart/2005/8/layout/hList1"/>
    <dgm:cxn modelId="{C555589C-386F-4703-9809-A756E0B7A39B}" type="presParOf" srcId="{AAF13BE5-B5E9-496F-BE8D-EFC32E995AC0}" destId="{D77270AB-C614-4A19-897F-A28DA45A66C0}" srcOrd="1" destOrd="0" presId="urn:microsoft.com/office/officeart/2005/8/layout/hList1"/>
    <dgm:cxn modelId="{434A006C-C5B7-46EE-A142-B8D8AE0CBD91}" type="presParOf" srcId="{54F1CAB5-1FD2-4219-B70A-0B0B9D3CAA7A}" destId="{05628FF5-7EB2-41F9-87BA-A4634986D227}" srcOrd="3" destOrd="0" presId="urn:microsoft.com/office/officeart/2005/8/layout/hList1"/>
    <dgm:cxn modelId="{87470AB2-6A50-43AF-A9F3-72F94F46C005}" type="presParOf" srcId="{54F1CAB5-1FD2-4219-B70A-0B0B9D3CAA7A}" destId="{9A759E16-6EF0-46D1-A2A0-1A845CE443E1}" srcOrd="4" destOrd="0" presId="urn:microsoft.com/office/officeart/2005/8/layout/hList1"/>
    <dgm:cxn modelId="{4DBF8A05-6621-4A8B-9CD3-0A5EF1A9DBFB}" type="presParOf" srcId="{9A759E16-6EF0-46D1-A2A0-1A845CE443E1}" destId="{F7EFE49F-57B2-4BF7-87A0-D26507FF5F90}" srcOrd="0" destOrd="0" presId="urn:microsoft.com/office/officeart/2005/8/layout/hList1"/>
    <dgm:cxn modelId="{C04AC378-6FC4-448E-9702-E25129FBB1CF}" type="presParOf" srcId="{9A759E16-6EF0-46D1-A2A0-1A845CE443E1}" destId="{1767381B-2EE9-48C3-AF5B-30268A65DE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78153-AAF4-41C5-B0D5-E032F0D9761F}">
      <dsp:nvSpPr>
        <dsp:cNvPr id="0" name=""/>
        <dsp:cNvSpPr/>
      </dsp:nvSpPr>
      <dsp:spPr>
        <a:xfrm>
          <a:off x="53" y="318974"/>
          <a:ext cx="5079950" cy="6624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 dirty="0"/>
            <a:t>优点</a:t>
          </a:r>
        </a:p>
      </dsp:txBody>
      <dsp:txXfrm>
        <a:off x="53" y="318974"/>
        <a:ext cx="5079950" cy="662400"/>
      </dsp:txXfrm>
    </dsp:sp>
    <dsp:sp modelId="{6997E11B-D782-448E-9299-B8809082B139}">
      <dsp:nvSpPr>
        <dsp:cNvPr id="0" name=""/>
        <dsp:cNvSpPr/>
      </dsp:nvSpPr>
      <dsp:spPr>
        <a:xfrm>
          <a:off x="53" y="981374"/>
          <a:ext cx="5079950" cy="34625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算法思想简单易理解，实现起来比较容易，在解决分类和回归问题上应用较广；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不需要设定复杂的规则，只要训练样本集本身来实现对未知样本的分类。</a:t>
          </a:r>
        </a:p>
      </dsp:txBody>
      <dsp:txXfrm>
        <a:off x="53" y="981374"/>
        <a:ext cx="5079950" cy="3462560"/>
      </dsp:txXfrm>
    </dsp:sp>
    <dsp:sp modelId="{9BAFDFEE-2870-42C9-BB32-1EA0060EB367}">
      <dsp:nvSpPr>
        <dsp:cNvPr id="0" name=""/>
        <dsp:cNvSpPr/>
      </dsp:nvSpPr>
      <dsp:spPr>
        <a:xfrm>
          <a:off x="5791196" y="318974"/>
          <a:ext cx="5079950" cy="6624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缺点</a:t>
          </a:r>
        </a:p>
      </dsp:txBody>
      <dsp:txXfrm>
        <a:off x="5791196" y="318974"/>
        <a:ext cx="5079950" cy="662400"/>
      </dsp:txXfrm>
    </dsp:sp>
    <dsp:sp modelId="{4448952A-7E74-475D-A1AB-25AAC77B466E}">
      <dsp:nvSpPr>
        <dsp:cNvPr id="0" name=""/>
        <dsp:cNvSpPr/>
      </dsp:nvSpPr>
      <dsp:spPr>
        <a:xfrm>
          <a:off x="5791196" y="981374"/>
          <a:ext cx="5079950" cy="346256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占用存储空间大。</a:t>
          </a:r>
          <a:r>
            <a:rPr lang="en-US" sz="2300" kern="1200"/>
            <a:t>KNN</a:t>
          </a:r>
          <a:r>
            <a:rPr lang="zh-CN" sz="2300" kern="1200"/>
            <a:t>算法作为一种非参数的分类算法，需要将所有的训练样本都存储起来，如果样本集过大则增大了内存空间的负担；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 dirty="0"/>
            <a:t>分类效率低。对于一个未知分类样本，实行</a:t>
          </a:r>
          <a:r>
            <a:rPr lang="en-US" sz="2300" kern="1200" dirty="0"/>
            <a:t>KNN</a:t>
          </a:r>
          <a:r>
            <a:rPr lang="zh-CN" sz="2300" kern="1200" dirty="0"/>
            <a:t>算法时都需要计算其与训练集每一个样本数据的相似度，进而确定出最佳</a:t>
          </a:r>
          <a:r>
            <a:rPr lang="en-US" altLang="zh-CN" sz="2300" kern="1200" dirty="0"/>
            <a:t>k</a:t>
          </a:r>
          <a:r>
            <a:rPr lang="zh-CN" sz="2300" kern="1200" dirty="0"/>
            <a:t>值，在处理大规模数据方面时间和空间复杂度高。</a:t>
          </a:r>
        </a:p>
      </dsp:txBody>
      <dsp:txXfrm>
        <a:off x="5791196" y="981374"/>
        <a:ext cx="5079950" cy="3462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75163-07ED-4D48-BA05-D748545F52DA}">
      <dsp:nvSpPr>
        <dsp:cNvPr id="0" name=""/>
        <dsp:cNvSpPr/>
      </dsp:nvSpPr>
      <dsp:spPr>
        <a:xfrm>
          <a:off x="4806" y="0"/>
          <a:ext cx="4623646" cy="384219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/>
            <a:t>优点</a:t>
          </a:r>
        </a:p>
      </dsp:txBody>
      <dsp:txXfrm>
        <a:off x="4806" y="0"/>
        <a:ext cx="4623646" cy="1152659"/>
      </dsp:txXfrm>
    </dsp:sp>
    <dsp:sp modelId="{940CC5E5-5A94-4052-A624-AC9F7BA15355}">
      <dsp:nvSpPr>
        <dsp:cNvPr id="0" name=""/>
        <dsp:cNvSpPr/>
      </dsp:nvSpPr>
      <dsp:spPr>
        <a:xfrm>
          <a:off x="467171" y="1152659"/>
          <a:ext cx="3698917" cy="2497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朴素贝叶斯算法逻辑简单且易于实现，分类过程中时间开销小。</a:t>
          </a:r>
        </a:p>
      </dsp:txBody>
      <dsp:txXfrm>
        <a:off x="540318" y="1225806"/>
        <a:ext cx="3552623" cy="2351134"/>
      </dsp:txXfrm>
    </dsp:sp>
    <dsp:sp modelId="{DBEFF9FC-F1F6-4F87-AE62-E19656C5BDEE}">
      <dsp:nvSpPr>
        <dsp:cNvPr id="0" name=""/>
        <dsp:cNvSpPr/>
      </dsp:nvSpPr>
      <dsp:spPr>
        <a:xfrm>
          <a:off x="4980033" y="0"/>
          <a:ext cx="4623646" cy="384219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/>
            <a:t>缺点</a:t>
          </a:r>
        </a:p>
      </dsp:txBody>
      <dsp:txXfrm>
        <a:off x="4980033" y="0"/>
        <a:ext cx="4623646" cy="1152659"/>
      </dsp:txXfrm>
    </dsp:sp>
    <dsp:sp modelId="{EDBB6C18-4ED0-4C90-B745-4714FF13F2A0}">
      <dsp:nvSpPr>
        <dsp:cNvPr id="0" name=""/>
        <dsp:cNvSpPr/>
      </dsp:nvSpPr>
      <dsp:spPr>
        <a:xfrm>
          <a:off x="5437591" y="1152659"/>
          <a:ext cx="3698917" cy="2497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朴素贝叶斯算法假设训练集的特征属性之间相互独立，但在实际应用中这个假设往往并不成立。</a:t>
          </a:r>
        </a:p>
      </dsp:txBody>
      <dsp:txXfrm>
        <a:off x="5510738" y="1225806"/>
        <a:ext cx="3552623" cy="2351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D1C9A-3BD3-42AD-B25E-8FF1D68E8471}">
      <dsp:nvSpPr>
        <dsp:cNvPr id="0" name=""/>
        <dsp:cNvSpPr/>
      </dsp:nvSpPr>
      <dsp:spPr>
        <a:xfrm>
          <a:off x="49" y="201210"/>
          <a:ext cx="4723194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优点</a:t>
          </a:r>
        </a:p>
      </dsp:txBody>
      <dsp:txXfrm>
        <a:off x="49" y="201210"/>
        <a:ext cx="4723194" cy="691200"/>
      </dsp:txXfrm>
    </dsp:sp>
    <dsp:sp modelId="{6865B28A-F3D1-41E3-BE10-B30C5AE0DAAF}">
      <dsp:nvSpPr>
        <dsp:cNvPr id="0" name=""/>
        <dsp:cNvSpPr/>
      </dsp:nvSpPr>
      <dsp:spPr>
        <a:xfrm>
          <a:off x="49" y="892410"/>
          <a:ext cx="4723194" cy="29646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1</a:t>
          </a:r>
          <a:r>
            <a:rPr lang="zh-CN" sz="2400" kern="1200"/>
            <a:t>）有严格的数学理论支持，可解释性强。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2</a:t>
          </a:r>
          <a:r>
            <a:rPr lang="zh-CN" sz="2400" kern="1200"/>
            <a:t>）适用性强。通过适当的修改可适用于分类和回归两大任务，线性与非线性两大类数据。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3</a:t>
          </a:r>
          <a:r>
            <a:rPr lang="zh-CN" sz="2400" kern="1200"/>
            <a:t>）能够找到对任务起至关重要作用的支持向量。</a:t>
          </a:r>
        </a:p>
      </dsp:txBody>
      <dsp:txXfrm>
        <a:off x="49" y="892410"/>
        <a:ext cx="4723194" cy="2964600"/>
      </dsp:txXfrm>
    </dsp:sp>
    <dsp:sp modelId="{5831631D-27A4-4814-9AEE-113D2C5881A0}">
      <dsp:nvSpPr>
        <dsp:cNvPr id="0" name=""/>
        <dsp:cNvSpPr/>
      </dsp:nvSpPr>
      <dsp:spPr>
        <a:xfrm>
          <a:off x="5384491" y="201210"/>
          <a:ext cx="4723194" cy="691200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48000" cap="flat" cmpd="thickThin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缺点</a:t>
          </a:r>
        </a:p>
      </dsp:txBody>
      <dsp:txXfrm>
        <a:off x="5384491" y="201210"/>
        <a:ext cx="4723194" cy="691200"/>
      </dsp:txXfrm>
    </dsp:sp>
    <dsp:sp modelId="{75438CE7-7D92-4B45-B7B2-36EAE30C64D9}">
      <dsp:nvSpPr>
        <dsp:cNvPr id="0" name=""/>
        <dsp:cNvSpPr/>
      </dsp:nvSpPr>
      <dsp:spPr>
        <a:xfrm>
          <a:off x="5384491" y="892410"/>
          <a:ext cx="4723194" cy="2964600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1</a:t>
          </a:r>
          <a:r>
            <a:rPr lang="zh-CN" sz="2400" kern="1200"/>
            <a:t>）对于大规模训练样本，算法执行效率较低。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2</a:t>
          </a:r>
          <a:r>
            <a:rPr lang="zh-CN" sz="2400" kern="1200"/>
            <a:t>）对缺失数据敏感。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（</a:t>
          </a:r>
          <a:r>
            <a:rPr lang="en-US" sz="2400" kern="1200"/>
            <a:t>3</a:t>
          </a:r>
          <a:r>
            <a:rPr lang="zh-CN" sz="2400" kern="1200"/>
            <a:t>）核函数的选择依赖经验</a:t>
          </a:r>
        </a:p>
      </dsp:txBody>
      <dsp:txXfrm>
        <a:off x="5384491" y="892410"/>
        <a:ext cx="4723194" cy="2964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ED9A7-15A3-4D43-9B80-AE9FDEB2CDBA}">
      <dsp:nvSpPr>
        <dsp:cNvPr id="0" name=""/>
        <dsp:cNvSpPr/>
      </dsp:nvSpPr>
      <dsp:spPr>
        <a:xfrm>
          <a:off x="0" y="277479"/>
          <a:ext cx="10871200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74904" rIns="84372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通过分析所有变量的关联来避免混淆效应。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可以使用连续的解释变量，同时处理两个以上的解释变量，避免混淆效应的影响。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不需要对预测变量的分布做任何假设，不要求为正态分布或线性相关。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能够分析所有类型的预测变量</a:t>
          </a:r>
          <a:r>
            <a:rPr lang="en-US" sz="1800" kern="1200" dirty="0"/>
            <a:t>——</a:t>
          </a:r>
          <a:r>
            <a:rPr lang="zh-CN" sz="1800" kern="1200" dirty="0"/>
            <a:t>连续的，离散的和二分的。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相较其他算法，计算速度较快，模型训练和预测的速度快。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逻辑回归</a:t>
          </a:r>
          <a:r>
            <a:rPr lang="zh-CN" sz="1800" kern="1200" dirty="0"/>
            <a:t>的模型可解释性强。</a:t>
          </a:r>
        </a:p>
      </dsp:txBody>
      <dsp:txXfrm>
        <a:off x="0" y="277479"/>
        <a:ext cx="10871200" cy="2381400"/>
      </dsp:txXfrm>
    </dsp:sp>
    <dsp:sp modelId="{D718F4CB-FBDE-43CC-BE8E-7F512096D649}">
      <dsp:nvSpPr>
        <dsp:cNvPr id="0" name=""/>
        <dsp:cNvSpPr/>
      </dsp:nvSpPr>
      <dsp:spPr>
        <a:xfrm>
          <a:off x="543560" y="11799"/>
          <a:ext cx="7609840" cy="5313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优点</a:t>
          </a:r>
        </a:p>
      </dsp:txBody>
      <dsp:txXfrm>
        <a:off x="569499" y="37738"/>
        <a:ext cx="7557962" cy="479482"/>
      </dsp:txXfrm>
    </dsp:sp>
    <dsp:sp modelId="{24489873-8552-4822-ABC2-3ECED9EAE77F}">
      <dsp:nvSpPr>
        <dsp:cNvPr id="0" name=""/>
        <dsp:cNvSpPr/>
      </dsp:nvSpPr>
      <dsp:spPr>
        <a:xfrm>
          <a:off x="0" y="3021759"/>
          <a:ext cx="10871200" cy="1729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374904" rIns="84372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当决策边界为非线性时，</a:t>
          </a:r>
          <a:r>
            <a:rPr lang="zh-CN" altLang="en-US" sz="1800" kern="1200" dirty="0"/>
            <a:t>逻辑回归</a:t>
          </a:r>
          <a:r>
            <a:rPr lang="zh-CN" sz="1800" kern="1200" dirty="0"/>
            <a:t>往往表现不佳。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 dirty="0"/>
            <a:t>假定特征和响应的对数概率之间是线性关系，不能自动学习特征交互。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对于高度相关的特征变量或自变量，表现欠佳。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800" kern="1200"/>
            <a:t>对异常值敏感。</a:t>
          </a:r>
        </a:p>
      </dsp:txBody>
      <dsp:txXfrm>
        <a:off x="0" y="3021759"/>
        <a:ext cx="10871200" cy="1729350"/>
      </dsp:txXfrm>
    </dsp:sp>
    <dsp:sp modelId="{F1FF3FED-B579-4A97-B050-774FD5B6B6B4}">
      <dsp:nvSpPr>
        <dsp:cNvPr id="0" name=""/>
        <dsp:cNvSpPr/>
      </dsp:nvSpPr>
      <dsp:spPr>
        <a:xfrm>
          <a:off x="543560" y="2756079"/>
          <a:ext cx="7609840" cy="53136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缺点</a:t>
          </a:r>
        </a:p>
      </dsp:txBody>
      <dsp:txXfrm>
        <a:off x="569499" y="2782018"/>
        <a:ext cx="755796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721E9-F902-410D-B84A-28AAE98C2CDD}">
      <dsp:nvSpPr>
        <dsp:cNvPr id="0" name=""/>
        <dsp:cNvSpPr/>
      </dsp:nvSpPr>
      <dsp:spPr>
        <a:xfrm>
          <a:off x="3397" y="1922"/>
          <a:ext cx="3312318" cy="979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GaussianNB</a:t>
          </a:r>
          <a:endParaRPr lang="zh-CN" sz="2800" kern="1200"/>
        </a:p>
      </dsp:txBody>
      <dsp:txXfrm>
        <a:off x="3397" y="1922"/>
        <a:ext cx="3312318" cy="979200"/>
      </dsp:txXfrm>
    </dsp:sp>
    <dsp:sp modelId="{D5D484F1-4E30-4066-A1E7-388829F22185}">
      <dsp:nvSpPr>
        <dsp:cNvPr id="0" name=""/>
        <dsp:cNvSpPr/>
      </dsp:nvSpPr>
      <dsp:spPr>
        <a:xfrm>
          <a:off x="3397" y="981122"/>
          <a:ext cx="3312318" cy="377986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使用了高斯朴素贝叶斯算法进行分类，即假设模型中特征的似然符合正态分布，因此适用于连续变量居多的特征。</a:t>
          </a:r>
        </a:p>
      </dsp:txBody>
      <dsp:txXfrm>
        <a:off x="3397" y="981122"/>
        <a:ext cx="3312318" cy="3779865"/>
      </dsp:txXfrm>
    </dsp:sp>
    <dsp:sp modelId="{93A7193C-8C55-4B13-88D6-23EE00046C02}">
      <dsp:nvSpPr>
        <dsp:cNvPr id="0" name=""/>
        <dsp:cNvSpPr/>
      </dsp:nvSpPr>
      <dsp:spPr>
        <a:xfrm>
          <a:off x="3779440" y="1922"/>
          <a:ext cx="3312318" cy="979200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hade val="47500"/>
                <a:satMod val="137000"/>
              </a:schemeClr>
            </a:gs>
            <a:gs pos="55000">
              <a:schemeClr val="accent5">
                <a:hueOff val="-3676672"/>
                <a:satOff val="-5114"/>
                <a:lumOff val="-1961"/>
                <a:alphaOff val="0"/>
                <a:shade val="69000"/>
                <a:satMod val="137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MultinomialNB</a:t>
          </a:r>
          <a:endParaRPr lang="zh-CN" sz="2800" kern="1200"/>
        </a:p>
      </dsp:txBody>
      <dsp:txXfrm>
        <a:off x="3779440" y="1922"/>
        <a:ext cx="3312318" cy="979200"/>
      </dsp:txXfrm>
    </dsp:sp>
    <dsp:sp modelId="{D77270AB-C614-4A19-897F-A28DA45A66C0}">
      <dsp:nvSpPr>
        <dsp:cNvPr id="0" name=""/>
        <dsp:cNvSpPr/>
      </dsp:nvSpPr>
      <dsp:spPr>
        <a:xfrm>
          <a:off x="3779440" y="981122"/>
          <a:ext cx="3312318" cy="3779865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/>
            <a:t>假设了模型中特征的似然符合多项式分布，因此适用于多元离散的特征变量，经常被应用于文本分类中。</a:t>
          </a:r>
          <a:r>
            <a:rPr lang="en-US" sz="2800" kern="1200"/>
            <a:t>	</a:t>
          </a:r>
          <a:endParaRPr lang="zh-CN" sz="2800" kern="1200" dirty="0"/>
        </a:p>
      </dsp:txBody>
      <dsp:txXfrm>
        <a:off x="3779440" y="981122"/>
        <a:ext cx="3312318" cy="3779865"/>
      </dsp:txXfrm>
    </dsp:sp>
    <dsp:sp modelId="{F7EFE49F-57B2-4BF7-87A0-D26507FF5F90}">
      <dsp:nvSpPr>
        <dsp:cNvPr id="0" name=""/>
        <dsp:cNvSpPr/>
      </dsp:nvSpPr>
      <dsp:spPr>
        <a:xfrm>
          <a:off x="7555483" y="1922"/>
          <a:ext cx="3312318" cy="9792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hade val="47500"/>
                <a:satMod val="137000"/>
              </a:schemeClr>
            </a:gs>
            <a:gs pos="55000">
              <a:schemeClr val="accent5">
                <a:hueOff val="-7353344"/>
                <a:satOff val="-10228"/>
                <a:lumOff val="-3922"/>
                <a:alphaOff val="0"/>
                <a:shade val="69000"/>
                <a:satMod val="137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shade val="98000"/>
                <a:satMod val="137000"/>
              </a:schemeClr>
            </a:gs>
          </a:gsLst>
          <a:lin ang="16200000" scaled="0"/>
        </a:gradFill>
        <a:ln w="6350" cap="rnd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BernouliNB</a:t>
          </a:r>
          <a:endParaRPr lang="zh-CN" sz="2800" kern="1200"/>
        </a:p>
      </dsp:txBody>
      <dsp:txXfrm>
        <a:off x="7555483" y="1922"/>
        <a:ext cx="3312318" cy="979200"/>
      </dsp:txXfrm>
    </dsp:sp>
    <dsp:sp modelId="{1767381B-2EE9-48C3-AF5B-30268A65DE29}">
      <dsp:nvSpPr>
        <dsp:cNvPr id="0" name=""/>
        <dsp:cNvSpPr/>
      </dsp:nvSpPr>
      <dsp:spPr>
        <a:xfrm>
          <a:off x="7555483" y="981122"/>
          <a:ext cx="3312318" cy="3779865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rnd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/>
            <a:t>假设了模型中特征的似然符合二元伯努利分布，适用于二元离散的特征变量，即特征变量为布尔变量或者只有两种取值的变量。</a:t>
          </a:r>
          <a:endParaRPr lang="zh-CN" altLang="en-US" sz="2800" kern="1200" dirty="0"/>
        </a:p>
      </dsp:txBody>
      <dsp:txXfrm>
        <a:off x="7555483" y="981122"/>
        <a:ext cx="3312318" cy="3779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03956DB-3DDD-4A5C-B49C-D2C31DEFF1EE}" type="datetimeFigureOut">
              <a:rPr lang="zh-CN" altLang="en-US"/>
              <a:pPr>
                <a:defRPr/>
              </a:pPr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08E804E-75B2-4F6E-8CC5-FE553309BA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3T03:58:0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1839 0 0,'0'0'3488'0'0,"2"0"-2418"0"0,5 1-752 0 0,0-1 0 0 0,0-1 0 0 0,1 1 0 0 0,-1-1 0 0 0,0 0 0 0 0,0 0 0 0 0,-1-1 0 0 0,12-4 0 0 0,10-2-78 0 0,-26 7-305 0 0,1 12-2346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C748C56-3290-41A9-AF4C-A788D6EE5A6E}" type="datetimeFigureOut">
              <a:rPr lang="zh-CN" altLang="en-US"/>
              <a:pPr>
                <a:defRPr/>
              </a:pPr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33EE737-1498-4668-B890-9C96984E2B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35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6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6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3EE737-1498-4668-B890-9C96984E2B5A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63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156947"/>
      </p:ext>
    </p:extLst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090432"/>
      </p:ext>
    </p:extLst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01369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112033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485428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77288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897775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668529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995740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570170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6268277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26835"/>
      </p:ext>
    </p:extLst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35157"/>
      </p:ext>
    </p:extLst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155909"/>
      </p:ext>
    </p:extLst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414529"/>
      </p:ext>
    </p:extLst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628026"/>
      </p:ext>
    </p:extLst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64391"/>
      </p:ext>
    </p:extLst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第四章 分类分析</a:t>
            </a:r>
          </a:p>
        </p:txBody>
      </p:sp>
      <p:sp>
        <p:nvSpPr>
          <p:cNvPr id="11" name="文本占位符 156"/>
          <p:cNvSpPr txBox="1">
            <a:spLocks/>
          </p:cNvSpPr>
          <p:nvPr userDrawn="1"/>
        </p:nvSpPr>
        <p:spPr>
          <a:xfrm>
            <a:off x="551384" y="6597352"/>
            <a:ext cx="10729192" cy="317798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algn="ctr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配套教材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】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朝乐门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数据分析原理与实践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——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基于经典算法及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编程实现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[M].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lang="zh-CN" altLang="en-US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机械工业出版社</a:t>
            </a:r>
            <a:r>
              <a:rPr lang="en-US" altLang="zh-CN" sz="1050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,2022.</a:t>
            </a:r>
            <a:endParaRPr lang="zh-CN" altLang="en-US" sz="1050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文本占位符 156"/>
          <p:cNvSpPr txBox="1">
            <a:spLocks/>
          </p:cNvSpPr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  <p:sldLayoutId id="2147484357" r:id="rId2"/>
    <p:sldLayoutId id="2147484355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9" r:id="rId14"/>
    <p:sldLayoutId id="2147484370" r:id="rId15"/>
    <p:sldLayoutId id="2147484372" r:id="rId16"/>
    <p:sldLayoutId id="2147484373" r:id="rId17"/>
    <p:sldLayoutId id="2147484374" r:id="rId18"/>
    <p:sldLayoutId id="2147484377" r:id="rId19"/>
    <p:sldLayoutId id="2147484446" r:id="rId20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2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3143672" y="2428948"/>
            <a:ext cx="7485856" cy="11430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b="0" dirty="0">
                <a:solidFill>
                  <a:schemeClr val="bg2">
                    <a:lumMod val="10000"/>
                  </a:schemeClr>
                </a:solidFill>
              </a:rPr>
              <a:t>第</a:t>
            </a:r>
            <a:r>
              <a:rPr lang="en-US" altLang="zh-CN" b="0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lang="zh-CN" altLang="en-US" b="0" dirty="0">
                <a:solidFill>
                  <a:schemeClr val="bg2">
                    <a:lumMod val="10000"/>
                  </a:schemeClr>
                </a:solidFill>
              </a:rPr>
              <a:t>章</a:t>
            </a:r>
            <a:br>
              <a:rPr lang="en-US" altLang="zh-CN" sz="3200" b="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zh-CN" altLang="en-US" sz="6000" dirty="0"/>
              <a:t>   分类分析</a:t>
            </a:r>
            <a:endParaRPr lang="zh-CN" altLang="en-US" sz="6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5087888" y="4437112"/>
            <a:ext cx="5040560" cy="1752600"/>
          </a:xfrm>
        </p:spPr>
        <p:txBody>
          <a:bodyPr/>
          <a:lstStyle/>
          <a:p>
            <a:r>
              <a:rPr lang="zh-CN" altLang="en-US" dirty="0"/>
              <a:t>朝乐门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中国人民大学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chaolemen@ruc.edu.cn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359517"/>
      </p:ext>
    </p:ext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2303-B7CB-4784-9B03-E45F0A27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4.2.2 </a:t>
            </a:r>
            <a:r>
              <a:rPr lang="zh-CN" altLang="en-US" dirty="0"/>
              <a:t>贝叶斯分类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E22136-52A1-46DB-9CF1-96CD63569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762037-7C04-494C-85BC-AEA88723D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43708DD-4DE5-46A0-A4CD-FC364DE89D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82BF190-E310-459B-A2D1-51BDF9D50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864425"/>
            <a:ext cx="6271985" cy="41543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60EF88-549D-415D-8D77-93037DB5E3FF}"/>
              </a:ext>
            </a:extLst>
          </p:cNvPr>
          <p:cNvSpPr txBox="1"/>
          <p:nvPr/>
        </p:nvSpPr>
        <p:spPr>
          <a:xfrm>
            <a:off x="3791744" y="623731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贝叶斯公式</a:t>
            </a:r>
          </a:p>
        </p:txBody>
      </p:sp>
    </p:spTree>
    <p:extLst>
      <p:ext uri="{BB962C8B-B14F-4D97-AF65-F5344CB8AC3E}">
        <p14:creationId xmlns:p14="http://schemas.microsoft.com/office/powerpoint/2010/main" val="2854686562"/>
      </p:ext>
    </p:extLst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F84F8-2FDF-4551-8330-A77E063A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似然的估计及朴素贝叶斯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91F71-B4DE-4E0B-A2A3-FF6E831BC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E6FA43-4955-405D-95A3-CF1C836F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E4D71FF-AC2C-47DC-AC14-EC2B77B25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AFCEDBD1-3E2B-42F1-8E81-55405B641273}"/>
              </a:ext>
            </a:extLst>
          </p:cNvPr>
          <p:cNvCxnSpPr>
            <a:cxnSpLocks/>
          </p:cNvCxnSpPr>
          <p:nvPr/>
        </p:nvCxnSpPr>
        <p:spPr>
          <a:xfrm rot="5400000">
            <a:off x="4126145" y="3228194"/>
            <a:ext cx="693736" cy="509674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5C176B7-4734-458A-9D1A-7499F1172F7E}"/>
              </a:ext>
            </a:extLst>
          </p:cNvPr>
          <p:cNvSpPr txBox="1"/>
          <p:nvPr/>
        </p:nvSpPr>
        <p:spPr>
          <a:xfrm>
            <a:off x="1127448" y="160312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样本</a:t>
            </a:r>
            <a:r>
              <a:rPr lang="en-US" altLang="zh-CN" sz="2800" dirty="0"/>
              <a:t>x</a:t>
            </a:r>
            <a:r>
              <a:rPr lang="zh-CN" altLang="en-US" sz="2800" dirty="0"/>
              <a:t>的分类结果</a:t>
            </a:r>
            <a:r>
              <a:rPr lang="en-US" altLang="zh-CN" sz="2800" dirty="0"/>
              <a:t>h</a:t>
            </a:r>
            <a:r>
              <a:rPr lang="en-US" altLang="zh-CN" sz="2800" baseline="30000" dirty="0"/>
              <a:t>*</a:t>
            </a:r>
            <a:r>
              <a:rPr lang="en-US" altLang="zh-CN" sz="2800" dirty="0"/>
              <a:t>(x) </a:t>
            </a:r>
            <a:r>
              <a:rPr lang="zh-CN" altLang="en-US" sz="2800" dirty="0"/>
              <a:t>的估算方法：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A4447B-DB5C-430F-8637-421EEC1A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865224"/>
            <a:ext cx="3174049" cy="1086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5B673E-F6DB-46BB-BDBB-D87ABFDB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3789040"/>
            <a:ext cx="3739000" cy="1013584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4395054-AB61-45DF-B1D0-D181F1626C29}"/>
              </a:ext>
            </a:extLst>
          </p:cNvPr>
          <p:cNvCxnSpPr>
            <a:cxnSpLocks/>
          </p:cNvCxnSpPr>
          <p:nvPr/>
        </p:nvCxnSpPr>
        <p:spPr>
          <a:xfrm>
            <a:off x="6528048" y="4347599"/>
            <a:ext cx="576064" cy="1270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964F0EE-84DD-497F-8AED-C97D8DED2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2295296"/>
            <a:ext cx="3976571" cy="8055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3B636A-D232-4E00-B52F-4568D8486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960" y="5519193"/>
            <a:ext cx="5534179" cy="1000600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E583B35D-4EB6-4441-B5D7-FAA57080ED09}"/>
              </a:ext>
            </a:extLst>
          </p:cNvPr>
          <p:cNvCxnSpPr>
            <a:cxnSpLocks/>
          </p:cNvCxnSpPr>
          <p:nvPr/>
        </p:nvCxnSpPr>
        <p:spPr>
          <a:xfrm rot="5400000">
            <a:off x="8077746" y="5111977"/>
            <a:ext cx="814436" cy="1270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062868"/>
      </p:ext>
    </p:extLst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299F2-3F85-4F20-BB20-18187A2E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679118"/>
            <a:ext cx="11387667" cy="821913"/>
          </a:xfrm>
        </p:spPr>
        <p:txBody>
          <a:bodyPr/>
          <a:lstStyle/>
          <a:p>
            <a:r>
              <a:rPr lang="zh-CN" altLang="zh-CN" dirty="0"/>
              <a:t>拉不拉斯修正方法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345772-D25A-4F68-B51E-2241C5E9E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387DCB-0778-45F9-B0AB-DF4C7182C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EC5ABB3-0F80-4CB4-9813-FBBBBA737E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1F0D47-6D49-4F17-B46F-F77EA6C9D812}"/>
                  </a:ext>
                </a:extLst>
              </p:cNvPr>
              <p:cNvSpPr txBox="1"/>
              <p:nvPr/>
            </p:nvSpPr>
            <p:spPr>
              <a:xfrm>
                <a:off x="1559496" y="1916832"/>
                <a:ext cx="9612592" cy="3329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indent="-266700">
                  <a:lnSpc>
                    <a:spcPct val="150000"/>
                  </a:lnSpc>
                </a:pPr>
                <a:r>
                  <a:rPr lang="zh-CN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先验概率</a:t>
                </a:r>
                <a:r>
                  <a:rPr lang="en-US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P(c)</a:t>
                </a:r>
                <a:r>
                  <a:rPr lang="zh-CN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的修正方法：</a:t>
                </a:r>
                <a:endParaRPr lang="en-US" altLang="zh-CN" sz="24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ct val="150000"/>
                  </a:lnSpc>
                </a:pPr>
                <a:endParaRPr lang="en-US" altLang="zh-CN" sz="24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ct val="150000"/>
                  </a:lnSpc>
                </a:pPr>
                <a:endParaRPr lang="zh-CN" altLang="zh-CN" sz="24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ct val="150000"/>
                  </a:lnSpc>
                </a:pPr>
                <a:endParaRPr lang="en-US" altLang="zh-CN" sz="24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ct val="150000"/>
                  </a:lnSpc>
                </a:pPr>
                <a:r>
                  <a:rPr lang="zh-CN" altLang="en-US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似然</a:t>
                </a:r>
                <a:r>
                  <a:rPr lang="en-US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|c)</a:t>
                </a:r>
                <a:r>
                  <a:rPr lang="zh-CN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的修正方法 ：</a:t>
                </a:r>
              </a:p>
              <a:p>
                <a:pPr marL="266700" indent="-266700">
                  <a:lnSpc>
                    <a:spcPct val="150000"/>
                  </a:lnSpc>
                </a:pPr>
                <a:r>
                  <a:rPr lang="en-US" altLang="zh-CN" sz="2400" kern="100" dirty="0">
                    <a:effectLst/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endParaRPr lang="zh-CN" altLang="zh-CN" sz="2400" kern="100" dirty="0">
                  <a:effectLst/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1F0D47-6D49-4F17-B46F-F77EA6C9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1916832"/>
                <a:ext cx="9612592" cy="3329758"/>
              </a:xfrm>
              <a:prstGeom prst="rect">
                <a:avLst/>
              </a:prstGeom>
              <a:blipFill>
                <a:blip r:embed="rId2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" descr="P 有 上小括號 在上方 左小括號 C 下標 i 右小括號 等於 分數 m 加 n 分之 m 左小括號 C 下標 i 右小括號 空格 加 空格 1 結束分數" title="{&quot;mathml&quot;:&quot;&lt;math style=\&quot;font-family:stix;font-size:16px;\&quot; xmlns=\&quot;http://www.w3.org/1998/Math/MathML\&quot;&gt;&lt;mstyle mathsize=\&quot;16px\&quot;&gt;&lt;mover&gt;&lt;mi&gt;P&lt;/mi&gt;&lt;mo&gt;&amp;#x23DC;&lt;/mo&gt;&lt;/mover&gt;&lt;mfenced&gt;&lt;msub&gt;&lt;mi&gt;C&lt;/mi&gt;&lt;mi&gt;i&lt;/mi&gt;&lt;/msub&gt;&lt;/mfenced&gt;&lt;mo&gt;=&lt;/mo&gt;&lt;mfrac&gt;&lt;mrow&gt;&lt;mi&gt;m&lt;/mi&gt;&lt;mfenced&gt;&lt;msub&gt;&lt;mi&gt;C&lt;/mi&gt;&lt;mi&gt;i&lt;/mi&gt;&lt;/msub&gt;&lt;/mfenced&gt;&lt;mo&gt;&amp;#xA0;&lt;/mo&gt;&lt;mo&gt;+&lt;/mo&gt;&lt;mo&gt;&amp;#xA0;&lt;/mo&gt;&lt;mn&gt;1&lt;/mn&gt;&lt;/mrow&gt;&lt;mrow&gt;&lt;mi&gt;m&lt;/mi&gt;&lt;mo&gt;+&lt;/mo&gt;&lt;mi&gt;n&lt;/mi&gt;&lt;/mrow&gt;&lt;/mfrac&gt;&lt;/mstyle&gt;&lt;/math&gt;&quot;}">
            <a:extLst>
              <a:ext uri="{FF2B5EF4-FFF2-40B4-BE49-F238E27FC236}">
                <a16:creationId xmlns:a16="http://schemas.microsoft.com/office/drawing/2014/main" id="{B4E762B6-F9F8-489F-ADE2-18313A6AB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662991"/>
            <a:ext cx="2320028" cy="667921"/>
          </a:xfrm>
          <a:prstGeom prst="rect">
            <a:avLst/>
          </a:prstGeom>
        </p:spPr>
      </p:pic>
      <p:pic>
        <p:nvPicPr>
          <p:cNvPr id="9" name="Picture 1" descr="P 有 上小括號 在上方 左小括號 x 下標 j 空格 竖线 空格 C 下標 i 右小括號 空格 等於 空格 分數 m 左小括號 C 下標 i 右小括號 加 n 分之 m 左小括號 x 下標 j 空格 分號 空格 C 下標 i 右小括號 空格 加 空格 1 結束分數" title="{&quot;mathml&quot;:&quot;&lt;math style=\&quot;font-family:stix;font-size:16px;\&quot; xmlns=\&quot;http://www.w3.org/1998/Math/MathML\&quot;&gt;&lt;mstyle mathsize=\&quot;16px\&quot;&gt;&lt;mover&gt;&lt;mi&gt;P&lt;/mi&gt;&lt;mo&gt;&amp;#x23DC;&lt;/mo&gt;&lt;/mover&gt;&lt;mfenced&gt;&lt;mrow&gt;&lt;msub&gt;&lt;mi&gt;x&lt;/mi&gt;&lt;mi&gt;j&lt;/mi&gt;&lt;/msub&gt;&lt;mo&gt;&amp;#xA0;&lt;/mo&gt;&lt;mo&gt;|&lt;/mo&gt;&lt;mo&gt;&amp;#xA0;&lt;/mo&gt;&lt;msub&gt;&lt;mi&gt;C&lt;/mi&gt;&lt;mi&gt;i&lt;/mi&gt;&lt;/msub&gt;&lt;/mrow&gt;&lt;/mfenced&gt;&lt;mo&gt;&amp;#xA0;&lt;/mo&gt;&lt;mo&gt;=&lt;/mo&gt;&lt;mo&gt;&amp;#xA0;&lt;/mo&gt;&lt;mfrac&gt;&lt;mrow&gt;&lt;mi&gt;m&lt;/mi&gt;&lt;mfenced&gt;&lt;mrow&gt;&lt;msub&gt;&lt;mi&gt;x&lt;/mi&gt;&lt;mi&gt;j&lt;/mi&gt;&lt;/msub&gt;&lt;mo&gt;&amp;#xA0;&lt;/mo&gt;&lt;mo&gt;;&lt;/mo&gt;&lt;mo&gt;&amp;#xA0;&lt;/mo&gt;&lt;msub&gt;&lt;mi&gt;C&lt;/mi&gt;&lt;mi&gt;i&lt;/mi&gt;&lt;/msub&gt;&lt;/mrow&gt;&lt;/mfenced&gt;&lt;mo&gt;&amp;#xA0;&lt;/mo&gt;&lt;mo&gt;+&lt;/mo&gt;&lt;mo&gt;&amp;#xA0;&lt;/mo&gt;&lt;mn&gt;1&lt;/mn&gt;&lt;/mrow&gt;&lt;mrow&gt;&lt;mi&gt;m&lt;/mi&gt;&lt;mfenced&gt;&lt;msub&gt;&lt;mi&gt;C&lt;/mi&gt;&lt;mi&gt;i&lt;/mi&gt;&lt;/msub&gt;&lt;/mfenced&gt;&lt;mo&gt;+&lt;/mo&gt;&lt;mi&gt;n&lt;/mi&gt;&lt;/mrow&gt;&lt;/mfrac&gt;&lt;/mstyle&gt;&lt;/math&gt;&quot;}">
            <a:extLst>
              <a:ext uri="{FF2B5EF4-FFF2-40B4-BE49-F238E27FC236}">
                <a16:creationId xmlns:a16="http://schemas.microsoft.com/office/drawing/2014/main" id="{76CD2D8F-17EA-4024-8909-5FC64328D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49" y="4803024"/>
            <a:ext cx="3510648" cy="8871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F72E27-C589-4346-BD5B-EE226DD5A209}"/>
              </a:ext>
            </a:extLst>
          </p:cNvPr>
          <p:cNvSpPr txBox="1"/>
          <p:nvPr/>
        </p:nvSpPr>
        <p:spPr>
          <a:xfrm>
            <a:off x="7392144" y="4142401"/>
            <a:ext cx="3995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algn="just"/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是类别个数；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是属性个数；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m(C</a:t>
            </a:r>
            <a:r>
              <a:rPr lang="en-US" altLang="zh-CN" sz="1800" kern="100" baseline="-250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：类别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800" kern="100" baseline="-250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中的元素个数；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m(</a:t>
            </a:r>
            <a:r>
              <a:rPr lang="en-US" altLang="zh-CN" sz="1800" kern="100" dirty="0" err="1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kern="100" baseline="-25000" dirty="0" err="1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kern="100" dirty="0" err="1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;C</a:t>
            </a:r>
            <a:r>
              <a:rPr lang="en-US" altLang="zh-CN" sz="1800" kern="100" baseline="-25000" dirty="0" err="1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):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属性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的取值为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kern="100" baseline="-25000" dirty="0" err="1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j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的类别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1800" kern="100" baseline="-250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中的元素个数；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311513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9A284BD-ED0D-202D-8B70-D3662D8B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742656"/>
            <a:ext cx="11387667" cy="821913"/>
          </a:xfrm>
        </p:spPr>
        <p:txBody>
          <a:bodyPr/>
          <a:lstStyle/>
          <a:p>
            <a:r>
              <a:rPr lang="zh-CN" altLang="en-US" dirty="0"/>
              <a:t>朴素贝叶斯算法的优缺点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A881BA-358E-C7CC-9876-728876BC4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EB44755-84BA-2800-FB25-F4F4ADD70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D186240-0F1C-EEAC-6E43-9E9C70A00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C9D8012-F10A-42C1-90B0-7162559AF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967374"/>
              </p:ext>
            </p:extLst>
          </p:nvPr>
        </p:nvGraphicFramePr>
        <p:xfrm>
          <a:off x="1343472" y="2276872"/>
          <a:ext cx="9603680" cy="3842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424523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93D99-C79A-4F11-8EE2-EA053DD13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4.2.3 </a:t>
            </a:r>
            <a:r>
              <a:rPr lang="zh-CN" altLang="en-US" dirty="0"/>
              <a:t>支持向量机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4E83D2-CF9A-7A17-3C89-33976078C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66449A3-BC3D-1C23-FD65-B0C00C9D8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737493C-DCB3-6557-7507-14D35042D3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A68F5A-17C1-4207-91EF-D9BE3F89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2" y="1727646"/>
            <a:ext cx="824569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34899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856C8-F61F-4785-8996-3D29D063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【1】</a:t>
            </a:r>
            <a:r>
              <a:rPr lang="zh-CN" altLang="en-US" dirty="0"/>
              <a:t>最大化间隔方法与超平面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AD0AAE3-FBE3-CD1E-4903-ACD289111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8054A04-1849-908D-1A63-640BF359C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B396F5-F842-2364-818F-B2DE459A32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163F01F9-53E0-4350-81C6-D0161775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1464" y="3154835"/>
            <a:ext cx="3612564" cy="2376264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023EEE2B-080E-43BB-8CC7-2AEF5468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5960" y="2291981"/>
            <a:ext cx="5858006" cy="33843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5D2DDD-84C7-4D4D-9388-B172BDBAAA32}"/>
              </a:ext>
            </a:extLst>
          </p:cNvPr>
          <p:cNvSpPr txBox="1"/>
          <p:nvPr/>
        </p:nvSpPr>
        <p:spPr>
          <a:xfrm>
            <a:off x="6384032" y="609615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4-6</a:t>
            </a:r>
            <a:r>
              <a:rPr lang="zh-CN" altLang="en-US" b="1" dirty="0">
                <a:solidFill>
                  <a:srgbClr val="C00000"/>
                </a:solidFill>
              </a:rPr>
              <a:t> 间隔最大化与最优超平面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BCCB43-95E5-4C82-A7A0-55F062E48362}"/>
              </a:ext>
            </a:extLst>
          </p:cNvPr>
          <p:cNvSpPr txBox="1"/>
          <p:nvPr/>
        </p:nvSpPr>
        <p:spPr>
          <a:xfrm>
            <a:off x="1040499" y="6064661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4-5</a:t>
            </a:r>
            <a:r>
              <a:rPr lang="zh-CN" altLang="en-US" dirty="0"/>
              <a:t> 超平面</a:t>
            </a:r>
          </a:p>
        </p:txBody>
      </p:sp>
    </p:spTree>
    <p:extLst>
      <p:ext uri="{BB962C8B-B14F-4D97-AF65-F5344CB8AC3E}">
        <p14:creationId xmlns:p14="http://schemas.microsoft.com/office/powerpoint/2010/main" val="684375322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67CA3-6F4B-4A0F-84B9-7E48A453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【2】 </a:t>
            </a:r>
            <a:r>
              <a:rPr lang="zh-CN" altLang="en-US" dirty="0"/>
              <a:t>支持向量、软间隔和硬间隔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E14056C-3771-F981-AF4D-7256960EB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93A8CC2-4E65-C0F0-903B-8808D779F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C5F0E59-7B47-152E-706F-7EF021686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1AA0C5F1-3D63-4A05-BA4A-E691F49C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538810"/>
            <a:ext cx="8463456" cy="48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44843"/>
      </p:ext>
    </p:extLst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69360-650B-42FA-A325-3C050607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【3】 </a:t>
            </a:r>
            <a:r>
              <a:rPr lang="zh-CN" altLang="en-US" dirty="0"/>
              <a:t>硬间隔和软间隔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B04137C-801E-B854-AA5D-83CAA4E5A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C79DBC6-E724-BA71-7BB2-B9305671F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A66AF89-74D2-8069-A897-E3E729F65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A3D45237-70BF-462C-B4BB-C6D42F55D3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"/>
          <a:stretch/>
        </p:blipFill>
        <p:spPr>
          <a:xfrm>
            <a:off x="1010516" y="1700808"/>
            <a:ext cx="1014082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72841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64040-FE84-446E-9A88-798B3A31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【4】 </a:t>
            </a:r>
            <a:r>
              <a:rPr lang="zh-CN" altLang="en-US" dirty="0"/>
              <a:t>软间隔与</a:t>
            </a:r>
            <a:r>
              <a:rPr lang="en-US" altLang="zh-CN" dirty="0"/>
              <a:t>C</a:t>
            </a:r>
            <a:r>
              <a:rPr lang="zh-CN" altLang="en-US" dirty="0"/>
              <a:t>参数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F9A4A9-1E65-DBA8-7A24-49E2B4FE8B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3A4218A-B073-2DD9-18F1-E719B6943D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E3B8D1-3900-C273-D71E-E017F8FDFD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1BF11642-8804-4696-AC0C-078CD9098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0031" r="13037" b="20459"/>
          <a:stretch/>
        </p:blipFill>
        <p:spPr>
          <a:xfrm>
            <a:off x="1237471" y="1817986"/>
            <a:ext cx="1010272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26448"/>
      </p:ext>
    </p:extLst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94580-2450-4944-B228-7AA7527B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【5】 </a:t>
            </a:r>
            <a:r>
              <a:rPr lang="zh-CN" altLang="en-US" dirty="0"/>
              <a:t>非线性分类问题及核函数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3D9BF6-4B4B-198F-13F5-91D5D4A70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017FC0-78B2-A57C-B666-D771CEE40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ECCBA1F-BF9E-7573-97FE-5D794BB191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图表, 图示, 散点图&#10;&#10;描述已自动生成">
            <a:extLst>
              <a:ext uri="{FF2B5EF4-FFF2-40B4-BE49-F238E27FC236}">
                <a16:creationId xmlns:a16="http://schemas.microsoft.com/office/drawing/2014/main" id="{347CAB1D-8BE8-4CC0-B391-F863D31B99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07499"/>
            <a:ext cx="9025832" cy="50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7602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547775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分类分析与回归分析的区别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分类分析</a:t>
            </a:r>
            <a:endParaRPr lang="zh-CN" alt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2B9101-184E-64B3-EB83-EDC2A11942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165F2DB-C201-B2AE-809D-1F6AB240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1999E43-4135-4F89-9791-996B6733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01809"/>
              </p:ext>
            </p:extLst>
          </p:nvPr>
        </p:nvGraphicFramePr>
        <p:xfrm>
          <a:off x="812800" y="1703173"/>
          <a:ext cx="10871201" cy="4356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0824">
                  <a:extLst>
                    <a:ext uri="{9D8B030D-6E8A-4147-A177-3AD203B41FA5}">
                      <a16:colId xmlns:a16="http://schemas.microsoft.com/office/drawing/2014/main" val="314492048"/>
                    </a:ext>
                  </a:extLst>
                </a:gridCol>
                <a:gridCol w="5359984">
                  <a:extLst>
                    <a:ext uri="{9D8B030D-6E8A-4147-A177-3AD203B41FA5}">
                      <a16:colId xmlns:a16="http://schemas.microsoft.com/office/drawing/2014/main" val="1549441621"/>
                    </a:ext>
                  </a:extLst>
                </a:gridCol>
                <a:gridCol w="4260393">
                  <a:extLst>
                    <a:ext uri="{9D8B030D-6E8A-4147-A177-3AD203B41FA5}">
                      <a16:colId xmlns:a16="http://schemas.microsoft.com/office/drawing/2014/main" val="2891397815"/>
                    </a:ext>
                  </a:extLst>
                </a:gridCol>
              </a:tblGrid>
              <a:tr h="792430">
                <a:tc>
                  <a:txBody>
                    <a:bodyPr/>
                    <a:lstStyle/>
                    <a:p>
                      <a:r>
                        <a:rPr lang="en-US" sz="1900">
                          <a:effectLst/>
                        </a:rPr>
                        <a:t> 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r>
                        <a:rPr lang="zh-CN" sz="1900">
                          <a:effectLst/>
                        </a:rPr>
                        <a:t>分类分析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906" marR="216906" marT="216906" marB="216906"/>
                </a:tc>
                <a:tc>
                  <a:txBody>
                    <a:bodyPr/>
                    <a:lstStyle/>
                    <a:p>
                      <a:r>
                        <a:rPr lang="zh-CN" sz="1900">
                          <a:effectLst/>
                        </a:rPr>
                        <a:t>回归分析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1115745539"/>
                  </a:ext>
                </a:extLst>
              </a:tr>
              <a:tr h="647826"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输出变量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离散值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4604" marR="144604" marT="144604" marB="14460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连续值或真实值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2044051468"/>
                  </a:ext>
                </a:extLst>
              </a:tr>
              <a:tr h="683977"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任务类型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将输入值（</a:t>
                      </a:r>
                      <a:r>
                        <a:rPr lang="en-US" sz="1900">
                          <a:effectLst/>
                        </a:rPr>
                        <a:t>x</a:t>
                      </a:r>
                      <a:r>
                        <a:rPr lang="zh-CN" sz="1900">
                          <a:effectLst/>
                        </a:rPr>
                        <a:t>）与离散输出变量（</a:t>
                      </a:r>
                      <a:r>
                        <a:rPr lang="en-US" sz="1900">
                          <a:effectLst/>
                        </a:rPr>
                        <a:t>y</a:t>
                      </a:r>
                      <a:r>
                        <a:rPr lang="zh-CN" sz="1900">
                          <a:effectLst/>
                        </a:rPr>
                        <a:t>）进行映射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4604" marR="144604" marT="144604" marB="14460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将输入值</a:t>
                      </a:r>
                      <a:r>
                        <a:rPr lang="en-US" sz="1900">
                          <a:effectLst/>
                        </a:rPr>
                        <a:t> (x) </a:t>
                      </a:r>
                      <a:r>
                        <a:rPr lang="zh-CN" sz="1900">
                          <a:effectLst/>
                        </a:rPr>
                        <a:t>与连续输出变量</a:t>
                      </a:r>
                      <a:r>
                        <a:rPr lang="en-US" sz="1900">
                          <a:effectLst/>
                        </a:rPr>
                        <a:t> (y) </a:t>
                      </a:r>
                      <a:r>
                        <a:rPr lang="zh-CN" sz="1900">
                          <a:effectLst/>
                        </a:rPr>
                        <a:t>进行映射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3987772495"/>
                  </a:ext>
                </a:extLst>
              </a:tr>
              <a:tr h="937034"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任务目的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试图找到决策边界，它可以将数据集划分为不同的类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4604" marR="144604" marT="144604" marB="14460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找到最佳拟合线，它可以更准确地预测输出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3383132163"/>
                  </a:ext>
                </a:extLst>
              </a:tr>
              <a:tr h="647826"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例如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根据邮件特征判断是否为垃圾邮件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4604" marR="144604" marT="144604" marB="14460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根据父亲的身高预测儿子的身高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3748755134"/>
                  </a:ext>
                </a:extLst>
              </a:tr>
              <a:tr h="647826"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子类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>
                          <a:effectLst/>
                        </a:rPr>
                        <a:t>二元分类和多类分类</a:t>
                      </a:r>
                      <a:endParaRPr lang="zh-CN" sz="23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4604" marR="144604" marT="144604" marB="14460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900" dirty="0">
                          <a:effectLst/>
                        </a:rPr>
                        <a:t>线性回归与非线性回归</a:t>
                      </a:r>
                      <a:endParaRPr lang="zh-CN" sz="23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8075" marR="18075" marT="18075" marB="18075"/>
                </a:tc>
                <a:extLst>
                  <a:ext uri="{0D108BD9-81ED-4DB2-BD59-A6C34878D82A}">
                    <a16:rowId xmlns:a16="http://schemas.microsoft.com/office/drawing/2014/main" val="302193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727696"/>
      </p:ext>
    </p:extLst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88DE4-C73C-4B0C-96B0-6828FB9E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核技巧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73200B-4B55-42C0-96EA-61199A0C1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8BFEAD-7C20-4C93-8667-9C6979EFF3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4CEEC89-DE54-4A1B-91B0-900B998782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11" descr="图表, 图示&#10;&#10;描述已自动生成">
            <a:extLst>
              <a:ext uri="{FF2B5EF4-FFF2-40B4-BE49-F238E27FC236}">
                <a16:creationId xmlns:a16="http://schemas.microsoft.com/office/drawing/2014/main" id="{DB0D073C-1153-4F18-A7D1-7ABEAE5FB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79" y="1403528"/>
            <a:ext cx="8909301" cy="4898164"/>
          </a:xfrm>
        </p:spPr>
      </p:pic>
    </p:spTree>
    <p:extLst>
      <p:ext uri="{BB962C8B-B14F-4D97-AF65-F5344CB8AC3E}">
        <p14:creationId xmlns:p14="http://schemas.microsoft.com/office/powerpoint/2010/main" val="857458777"/>
      </p:ext>
    </p:extLst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F37A9-A30F-4F16-B1F0-59007365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01" y="516576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【6】 SVM</a:t>
            </a:r>
            <a:r>
              <a:rPr lang="zh-CN" altLang="en-US" dirty="0"/>
              <a:t>优缺点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337A7FF0-B4CF-40CA-B221-6BFDCF8C1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81499"/>
              </p:ext>
            </p:extLst>
          </p:nvPr>
        </p:nvGraphicFramePr>
        <p:xfrm>
          <a:off x="1014467" y="2015677"/>
          <a:ext cx="10107736" cy="405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2F9B7A-E47F-4E64-B599-196ED4CDD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9D240B-A6CF-4860-9FF3-97C9666B2E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6891B5-28BD-465A-AED7-8F4D4B0DB8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92604"/>
      </p:ext>
    </p:extLst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7A918-2C3C-4BD9-BA55-484C42C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4.2.4 </a:t>
            </a:r>
            <a:r>
              <a:rPr lang="zh-CN" altLang="en-US" dirty="0"/>
              <a:t>逻辑回归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6BCAAE-FAE9-4FED-8D9D-727F0CD0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052736"/>
            <a:ext cx="7603387" cy="5227329"/>
          </a:xfrm>
          <a:prstGeom prst="rect">
            <a:avLst/>
          </a:prstGeom>
          <a:noFill/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C363FD7-CFF2-9F7E-59C7-98AA903C32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8BADAC9-DBEF-CD6E-357F-8CE08F782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EE5EBBE-D8B0-209D-F122-95C887AF0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00602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44A4-96BB-4DF5-97AA-E2D96A6B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96502"/>
            <a:ext cx="11387667" cy="947399"/>
          </a:xfrm>
        </p:spPr>
        <p:txBody>
          <a:bodyPr/>
          <a:lstStyle/>
          <a:p>
            <a:r>
              <a:rPr lang="en-US" altLang="zh-CN" dirty="0"/>
              <a:t>【1】Logistic</a:t>
            </a:r>
            <a:r>
              <a:rPr lang="zh-CN" altLang="en-US" dirty="0"/>
              <a:t>函数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7670D6-E121-49D7-8FDD-418EEF604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B21BCE-7E13-4CB8-9EAF-BC948DE0A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057AB9-5149-451E-82DF-B017CFD9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CF783B-820A-446D-8BCC-92CA1696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E18C84-29D8-4F41-892F-8E655588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636912"/>
            <a:ext cx="4270430" cy="13045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71FEAD-A122-4CC2-8249-F18315E5F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" t="55439" r="3209" b="2758"/>
          <a:stretch/>
        </p:blipFill>
        <p:spPr>
          <a:xfrm>
            <a:off x="6168008" y="2460714"/>
            <a:ext cx="5073508" cy="24046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B3DFDE-E0AE-4DF7-8C53-D859DBB6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5195767"/>
            <a:ext cx="10081120" cy="9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98997"/>
      </p:ext>
    </p:extLst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C44A4-96BB-4DF5-97AA-E2D96A6B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【2】Sigmoid</a:t>
            </a:r>
            <a:r>
              <a:rPr lang="zh-CN" altLang="en-US" dirty="0"/>
              <a:t>函数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7670D6-E121-49D7-8FDD-418EEF604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B21BCE-7E13-4CB8-9EAF-BC948DE0A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057AB9-5149-451E-82DF-B017CFD9D9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CF783B-820A-446D-8BCC-92CA1696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图片 27572" descr="图示&#10;&#10;描述已自动生成">
            <a:extLst>
              <a:ext uri="{FF2B5EF4-FFF2-40B4-BE49-F238E27FC236}">
                <a16:creationId xmlns:a16="http://schemas.microsoft.com/office/drawing/2014/main" id="{9D2B3557-5294-44E6-B3D3-DC3D81A0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35" y="2934782"/>
            <a:ext cx="516065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23A7E2E-77DF-423B-9EAB-718EFF8B02D5}"/>
              </a:ext>
            </a:extLst>
          </p:cNvPr>
          <p:cNvSpPr txBox="1"/>
          <p:nvPr/>
        </p:nvSpPr>
        <p:spPr>
          <a:xfrm>
            <a:off x="7536160" y="5805264"/>
            <a:ext cx="270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4-11 Sigmoid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zh-CN" altLang="zh-CN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FDC6A1-4733-4F2E-9B06-19ACBA8C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548293"/>
            <a:ext cx="3111567" cy="9505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8307FD-0370-4445-9F5F-F4FCB25C5E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914" y="4037026"/>
            <a:ext cx="4280650" cy="167801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FC78DD9C-2373-4527-AD58-AC6EF76CEF70}"/>
              </a:ext>
            </a:extLst>
          </p:cNvPr>
          <p:cNvSpPr/>
          <p:nvPr/>
        </p:nvSpPr>
        <p:spPr>
          <a:xfrm>
            <a:off x="2342872" y="2642927"/>
            <a:ext cx="648072" cy="12356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3FA876B6-AF6C-42C7-BF7F-F54D431B86EF}"/>
              </a:ext>
            </a:extLst>
          </p:cNvPr>
          <p:cNvSpPr/>
          <p:nvPr/>
        </p:nvSpPr>
        <p:spPr>
          <a:xfrm rot="16200000">
            <a:off x="4869220" y="4588538"/>
            <a:ext cx="648072" cy="574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E02D2F-52FA-4AAA-B838-C39C1BCED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87" y="3069794"/>
            <a:ext cx="1515700" cy="2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527"/>
      </p:ext>
    </p:extLst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A35C6-476E-463C-BD98-AFEB9E9B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【2】 </a:t>
            </a:r>
            <a:r>
              <a:rPr lang="zh-CN" altLang="en-US" dirty="0"/>
              <a:t>逻辑回归的优缺点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B49EB2B-D204-10A8-E2E8-B752C930B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22E672-2D45-5D49-849D-7701F440C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16FE498-B7C5-7BF2-FB3B-813305DFFD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E31C713-DBC5-454D-8BA0-9DF5425D2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282059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149769"/>
      </p:ext>
    </p:extLst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E2D3C90-1540-462F-A935-3A73CBA42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核心术语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CEB2022A-A6D9-4B06-ACD4-1DFBA7C54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235484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DCCD6-53B4-444E-BA09-29132D22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4.3.1 </a:t>
            </a:r>
            <a:r>
              <a:rPr lang="zh-CN" altLang="en-US" dirty="0"/>
              <a:t>偏差和方差之间的权衡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F1C5FAA-DC58-E48B-4BDF-CC497499E4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87BD23-8605-AA5E-61AF-293926BA9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EB78A79-E48E-8A55-F38E-8714EFCE0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图示, 形状, 圆圈&#10;&#10;描述已自动生成">
            <a:extLst>
              <a:ext uri="{FF2B5EF4-FFF2-40B4-BE49-F238E27FC236}">
                <a16:creationId xmlns:a16="http://schemas.microsoft.com/office/drawing/2014/main" id="{1CA72F63-8C9A-4385-8DB6-998059E54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700808"/>
            <a:ext cx="4625568" cy="46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5653"/>
      </p:ext>
    </p:extLst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DCCD6-53B4-444E-BA09-29132D22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偏差和方差之间的权衡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F1C5FAA-DC58-E48B-4BDF-CC497499E4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87BD23-8605-AA5E-61AF-293926BA9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EB78A79-E48E-8A55-F38E-8714EFCE07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图片 3" descr="图示, 形状, 圆圈&#10;&#10;描述已自动生成">
            <a:extLst>
              <a:ext uri="{FF2B5EF4-FFF2-40B4-BE49-F238E27FC236}">
                <a16:creationId xmlns:a16="http://schemas.microsoft.com/office/drawing/2014/main" id="{1CA72F63-8C9A-4385-8DB6-998059E542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708920"/>
            <a:ext cx="1871406" cy="1872208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2F4F2267-4B05-455D-B15F-96045B187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36" y="1988840"/>
            <a:ext cx="7231435" cy="43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001"/>
      </p:ext>
    </p:extLst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7334E-D85E-44B8-8F76-34769E3D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14691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4.3.2 </a:t>
            </a:r>
            <a:r>
              <a:rPr lang="zh-CN" altLang="en-US" dirty="0"/>
              <a:t>学习曲线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2770031-111F-E095-3692-B5DF72961C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7B7F013-B968-4875-ADE4-85A4BA10E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32428"/>
              </p:ext>
            </p:extLst>
          </p:nvPr>
        </p:nvGraphicFramePr>
        <p:xfrm>
          <a:off x="2711624" y="1480709"/>
          <a:ext cx="6624736" cy="4984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r:id="rId3" imgW="3086153" imgH="2300245" progId="Visio.Drawing.15">
                  <p:embed/>
                </p:oleObj>
              </mc:Choice>
              <mc:Fallback>
                <p:oleObj r:id="rId3" imgW="3086153" imgH="23002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4" y="1480709"/>
                        <a:ext cx="6624736" cy="49847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081683"/>
      </p:ext>
    </p:extLst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3375682-19F9-495C-8E16-691A6CA18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4.1 </a:t>
            </a:r>
            <a:r>
              <a:rPr lang="zh-CN" altLang="en-US" sz="4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应用场景</a:t>
            </a:r>
            <a:endParaRPr lang="zh-CN" altLang="en-US" sz="72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7BC4A873-0372-4196-89FE-6B6546CCB2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08670"/>
      </p:ext>
    </p:extLst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B3CFD-1184-4126-89C1-772D80D9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/>
          <a:lstStyle/>
          <a:p>
            <a:r>
              <a:rPr lang="zh-CN" altLang="en-US" dirty="0"/>
              <a:t>高偏差的学习曲线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CFEA3B-43A7-47FF-900A-D2DE975A8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6C8738-B90F-4655-9685-6FFB7F31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08" y="22768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6BEDBCE-59D8-4D2E-A74C-27FD0A529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495104"/>
              </p:ext>
            </p:extLst>
          </p:nvPr>
        </p:nvGraphicFramePr>
        <p:xfrm>
          <a:off x="2639616" y="1484783"/>
          <a:ext cx="6550456" cy="489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" r:id="rId3" imgW="3029020" imgH="2228942" progId="Visio.Drawing.15">
                  <p:embed/>
                </p:oleObj>
              </mc:Choice>
              <mc:Fallback>
                <p:oleObj r:id="rId3" imgW="3029020" imgH="222894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616" y="1484783"/>
                        <a:ext cx="6550456" cy="48965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302144"/>
      </p:ext>
    </p:extLst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FF63FD1-2807-4B2D-B4EA-67503BEE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高方差的学习曲线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F7ADB5E-581C-480A-973A-6C8762BF12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2A37739-AE12-45C4-8F00-FD155EEEF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366873"/>
              </p:ext>
            </p:extLst>
          </p:nvPr>
        </p:nvGraphicFramePr>
        <p:xfrm>
          <a:off x="2639616" y="1502749"/>
          <a:ext cx="6552728" cy="4917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7" r:id="rId3" imgW="3057587" imgH="2319325" progId="Visio.Drawing.15">
                  <p:embed/>
                </p:oleObj>
              </mc:Choice>
              <mc:Fallback>
                <p:oleObj r:id="rId3" imgW="3057587" imgH="2319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616" y="1502749"/>
                        <a:ext cx="6552728" cy="49179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247496"/>
      </p:ext>
    </p:extLst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ED28A-DF0F-4105-B0DF-070816A6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4.3.3.</a:t>
            </a:r>
            <a:r>
              <a:rPr lang="zh-CN" altLang="en-US" dirty="0"/>
              <a:t>混淆矩阵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9E695-7D29-4CCB-B55C-AB415D5DCA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432" y="1367369"/>
            <a:ext cx="6358605" cy="4762910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6164D3-AE99-ABDE-2A89-A7D0EAAB9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06634B3-AC65-37DC-E100-9DE6E4E820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CA50527-E8C6-802C-03BA-6C5743410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FF4A98-237E-41F1-AE40-67B24B55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961040"/>
            <a:ext cx="4225652" cy="31692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E912B8-41B2-4549-9AE5-D6E96CCB0312}"/>
              </a:ext>
            </a:extLst>
          </p:cNvPr>
          <p:cNvSpPr txBox="1"/>
          <p:nvPr/>
        </p:nvSpPr>
        <p:spPr>
          <a:xfrm>
            <a:off x="8472264" y="626104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图片来源：</a:t>
            </a:r>
            <a:r>
              <a:rPr lang="en-US" altLang="zh-CN" sz="1400" dirty="0" err="1"/>
              <a:t>playinglean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0849972"/>
      </p:ext>
    </p:extLst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56C69-8389-4D19-8C6B-525FA5F9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混淆矩阵及各种评价指标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262D4A-BDA3-40A9-A2A0-F7BEB1674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3A29DE-2571-4141-94FB-B43D0286C6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67FBC34-5067-4FF1-AD1E-D6A0381C5D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F3FE71-4CCC-4DE2-BCAA-3658D6A9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13" y="1341388"/>
            <a:ext cx="10635305" cy="51144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3F7517-D744-443F-A8A5-B40894708C1B}"/>
              </a:ext>
            </a:extLst>
          </p:cNvPr>
          <p:cNvSpPr txBox="1"/>
          <p:nvPr/>
        </p:nvSpPr>
        <p:spPr>
          <a:xfrm>
            <a:off x="8913832" y="6394075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图片来源：维基百科</a:t>
            </a:r>
          </a:p>
        </p:txBody>
      </p:sp>
    </p:spTree>
    <p:extLst>
      <p:ext uri="{BB962C8B-B14F-4D97-AF65-F5344CB8AC3E}">
        <p14:creationId xmlns:p14="http://schemas.microsoft.com/office/powerpoint/2010/main" val="2144485513"/>
      </p:ext>
    </p:extLst>
  </p:cSld>
  <p:clrMapOvr>
    <a:masterClrMapping/>
  </p:clrMapOvr>
  <p:transition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934DC-5351-423C-BBD3-E41B8E40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720952"/>
            <a:ext cx="11387667" cy="821913"/>
          </a:xfrm>
        </p:spPr>
        <p:txBody>
          <a:bodyPr/>
          <a:lstStyle/>
          <a:p>
            <a:r>
              <a:rPr lang="zh-CN" altLang="it-IT" dirty="0"/>
              <a:t>模型的</a:t>
            </a:r>
            <a:r>
              <a:rPr lang="zh-CN" altLang="en-US" dirty="0"/>
              <a:t>精确率</a:t>
            </a:r>
            <a:r>
              <a:rPr lang="en-US" altLang="zh-CN" dirty="0"/>
              <a:t>/</a:t>
            </a:r>
            <a:r>
              <a:rPr lang="zh-CN" altLang="en-US" dirty="0"/>
              <a:t>查准率</a:t>
            </a:r>
            <a:r>
              <a:rPr lang="zh-CN" altLang="it-IT" dirty="0"/>
              <a:t>（</a:t>
            </a:r>
            <a:r>
              <a:rPr lang="it-IT" altLang="zh-CN" dirty="0"/>
              <a:t>Precision</a:t>
            </a:r>
            <a:r>
              <a:rPr lang="zh-CN" altLang="it-IT" dirty="0"/>
              <a:t>）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B71034-0E73-4A45-B937-397763B0B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33C72D-78D7-4FCA-8236-8ED52B8E3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8E896E2-C523-49FE-898B-D8C8BD6B7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31CFC0-518E-4C31-837A-1786BF9FCF3E}"/>
                  </a:ext>
                </a:extLst>
              </p:cNvPr>
              <p:cNvSpPr txBox="1"/>
              <p:nvPr/>
            </p:nvSpPr>
            <p:spPr>
              <a:xfrm>
                <a:off x="2135560" y="2780928"/>
                <a:ext cx="6115478" cy="12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</m:den>
                      </m:f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31CFC0-518E-4C31-837A-1786BF9F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780928"/>
                <a:ext cx="6115478" cy="12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DD9ADB7-0631-466F-85CD-467022356E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6044" y="3501008"/>
            <a:ext cx="3746983" cy="2806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667752"/>
      </p:ext>
    </p:extLst>
  </p:cSld>
  <p:clrMapOvr>
    <a:masterClrMapping/>
  </p:clrMapOvr>
  <p:transition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40590-CE12-4F14-8CA0-09A3EDD0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20688"/>
            <a:ext cx="11387667" cy="821913"/>
          </a:xfrm>
        </p:spPr>
        <p:txBody>
          <a:bodyPr/>
          <a:lstStyle/>
          <a:p>
            <a:r>
              <a:rPr lang="zh-CN" altLang="en-US" dirty="0"/>
              <a:t>模型的召回率</a:t>
            </a:r>
            <a:r>
              <a:rPr lang="en-US" altLang="zh-CN" dirty="0"/>
              <a:t>/</a:t>
            </a:r>
            <a:r>
              <a:rPr lang="zh-CN" altLang="en-US" dirty="0"/>
              <a:t>查全率（</a:t>
            </a:r>
            <a:r>
              <a:rPr lang="en-US" altLang="zh-CN" dirty="0"/>
              <a:t>Recall</a:t>
            </a:r>
            <a:r>
              <a:rPr lang="zh-CN" altLang="en-US" dirty="0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4F5AB-2E59-4C0C-9345-5DFB8DBA14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D79E2D-06D8-44B4-B42F-1235ECBEA3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2089E0-0290-47D1-A1AD-9A19AF3F36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B7FB44-5310-4AAB-A7EE-7E5CEFBFB0A9}"/>
                  </a:ext>
                </a:extLst>
              </p:cNvPr>
              <p:cNvSpPr txBox="1"/>
              <p:nvPr/>
            </p:nvSpPr>
            <p:spPr>
              <a:xfrm>
                <a:off x="1645867" y="2348880"/>
                <a:ext cx="6115478" cy="1455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CN" alt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zh-CN" alt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400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  <m:r>
                                <a:rPr lang="zh-CN" altLang="en-US" sz="4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4400" i="1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B7FB44-5310-4AAB-A7EE-7E5CEFBFB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867" y="2348880"/>
                <a:ext cx="6115478" cy="1455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82E62EE-081E-4907-BD76-3AB7801A6A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1345" y="3713639"/>
            <a:ext cx="3386943" cy="2536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737911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6477B-F9D4-48EA-B98B-C2A452C2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663704"/>
            <a:ext cx="11387667" cy="821913"/>
          </a:xfrm>
        </p:spPr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值</a:t>
            </a:r>
            <a:r>
              <a:rPr lang="en-US" altLang="zh-CN" dirty="0"/>
              <a:t>——</a:t>
            </a:r>
            <a:r>
              <a:rPr lang="zh-CN" altLang="en-US" dirty="0"/>
              <a:t>精度和召回率的调和平均值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5BD9F9-71FC-49EF-8BAA-35216C555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08BA0B-B975-49E2-8552-E46A7E7701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B376005-3186-4A22-8049-B01349576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B8D5FB-2252-473F-AC13-93D2A46E14B2}"/>
                  </a:ext>
                </a:extLst>
              </p:cNvPr>
              <p:cNvSpPr txBox="1"/>
              <p:nvPr/>
            </p:nvSpPr>
            <p:spPr>
              <a:xfrm>
                <a:off x="4416491" y="4537257"/>
                <a:ext cx="6115478" cy="1375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4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4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sz="4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4400" i="1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lang="zh-CN" altLang="en-US" sz="4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sz="4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sz="44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B8D5FB-2252-473F-AC13-93D2A46E1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91" y="4537257"/>
                <a:ext cx="6115478" cy="13756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" descr="分數 F 下標 1 分之 1 等於 二分之一 左小括號 分數 P 分之 1 空格 加 分數 R 分之 1 右小括號" title="{&quot;mathml&quot;:&quot;&lt;math style=\&quot;font-family:stix;font-size:16px;\&quot; xmlns=\&quot;http://www.w3.org/1998/Math/MathML\&quot;&gt;&lt;mstyle mathsize=\&quot;16px\&quot;&gt;&lt;mfrac&gt;&lt;mn&gt;1&lt;/mn&gt;&lt;msub&gt;&lt;mi&gt;F&lt;/mi&gt;&lt;mn&gt;1&lt;/mn&gt;&lt;/msub&gt;&lt;/mfrac&gt;&lt;mo&gt;=&lt;/mo&gt;&lt;mfrac&gt;&lt;mn&gt;1&lt;/mn&gt;&lt;mn&gt;2&lt;/mn&gt;&lt;/mfrac&gt;&lt;mfenced&gt;&lt;mrow&gt;&lt;mfrac&gt;&lt;mn&gt;1&lt;/mn&gt;&lt;mi&gt;P&lt;/mi&gt;&lt;/mfrac&gt;&lt;mo&gt;&amp;#xA0;&lt;/mo&gt;&lt;mo&gt;+&lt;/mo&gt;&lt;mfrac&gt;&lt;mn&gt;1&lt;/mn&gt;&lt;mi&gt;R&lt;/mi&gt;&lt;/mfrac&gt;&lt;/mrow&gt;&lt;/mfenced&gt;&lt;/mstyle&gt;&lt;/math&gt;&quot;}">
            <a:extLst>
              <a:ext uri="{FF2B5EF4-FFF2-40B4-BE49-F238E27FC236}">
                <a16:creationId xmlns:a16="http://schemas.microsoft.com/office/drawing/2014/main" id="{7CB396DA-A0BA-41F4-9929-8A39DAE8A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316356"/>
            <a:ext cx="3414391" cy="1202359"/>
          </a:xfrm>
          <a:prstGeom prst="rect">
            <a:avLst/>
          </a:prstGeom>
        </p:spPr>
      </p:pic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03B661D-380E-420A-BB04-AA60EDCAA3FC}"/>
              </a:ext>
            </a:extLst>
          </p:cNvPr>
          <p:cNvCxnSpPr/>
          <p:nvPr/>
        </p:nvCxnSpPr>
        <p:spPr>
          <a:xfrm>
            <a:off x="4295800" y="3645024"/>
            <a:ext cx="1584176" cy="1580049"/>
          </a:xfrm>
          <a:prstGeom prst="bentConnector3">
            <a:avLst>
              <a:gd name="adj1" fmla="val -777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89313"/>
      </p:ext>
    </p:extLst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A79CA-7D3C-46EC-998B-E2C096CC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4.3.4 ROC</a:t>
            </a:r>
            <a:r>
              <a:rPr lang="zh-CN" altLang="en-US" dirty="0"/>
              <a:t>曲线与</a:t>
            </a:r>
            <a:r>
              <a:rPr lang="en-US" altLang="zh-CN" dirty="0"/>
              <a:t>AUC</a:t>
            </a:r>
            <a:r>
              <a:rPr lang="zh-CN" altLang="en-US" dirty="0"/>
              <a:t>面积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246643-B27C-4774-9B08-FC7ADE6EDF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3472" y="1561697"/>
            <a:ext cx="5219836" cy="4957704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FD8205-F83A-0BCC-E0EB-986ECC23C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8E978E2-A196-A9C5-47F4-FF62F10A1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A24B180-A890-BA70-21E3-7D11FC458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A70DAD-3F4A-46E5-AE94-146ABF9F1DD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8208" y="3876487"/>
            <a:ext cx="3456384" cy="258900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623D79-8E1A-42E3-B4F4-BB67D7B8F3DA}"/>
                  </a:ext>
                </a:extLst>
              </p:cNvPr>
              <p:cNvSpPr txBox="1"/>
              <p:nvPr/>
            </p:nvSpPr>
            <p:spPr>
              <a:xfrm>
                <a:off x="9264352" y="1844824"/>
                <a:ext cx="1748200" cy="523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𝐅𝐏𝐑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𝑻𝑵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2623D79-8E1A-42E3-B4F4-BB67D7B8F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1844824"/>
                <a:ext cx="1748200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2FAF94-A300-4939-84EB-666778BCDA6E}"/>
                  </a:ext>
                </a:extLst>
              </p:cNvPr>
              <p:cNvSpPr txBox="1"/>
              <p:nvPr/>
            </p:nvSpPr>
            <p:spPr>
              <a:xfrm>
                <a:off x="9185977" y="2778368"/>
                <a:ext cx="1807961" cy="523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𝐓𝐏𝐑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2FAF94-A300-4939-84EB-666778BCD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977" y="2778368"/>
                <a:ext cx="1807961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263832"/>
      </p:ext>
    </p:extLst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249D9-B99D-49AF-990A-1B4BAA97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4.3.5 </a:t>
            </a:r>
            <a:r>
              <a:rPr lang="zh-CN" altLang="en-US" dirty="0"/>
              <a:t>贝叶斯理论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E33B3A7C-E08C-464D-845E-318A5B7BAB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51" y="1500175"/>
            <a:ext cx="7189298" cy="476291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D673CB-ECF8-E2E0-3BA9-120E44A33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C144CA-DC83-4ED6-2A5A-31832E15E4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1E1229-57C6-6C36-26E2-1F9D2A0540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60074"/>
      </p:ext>
    </p:extLst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5857D-064D-4C4D-92A1-D46BE58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 贝叶斯公式的解读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6D15623-87BC-2DEA-D7CA-8225E874D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096A23-4050-F5AA-10D4-87F5D3F86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8BB7123-823F-FE82-E6F4-0BD9DA2F1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EFBE585-4703-4431-A620-1D52BB355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06076"/>
              </p:ext>
            </p:extLst>
          </p:nvPr>
        </p:nvGraphicFramePr>
        <p:xfrm>
          <a:off x="812800" y="1556793"/>
          <a:ext cx="10871201" cy="419280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75697">
                  <a:extLst>
                    <a:ext uri="{9D8B030D-6E8A-4147-A177-3AD203B41FA5}">
                      <a16:colId xmlns:a16="http://schemas.microsoft.com/office/drawing/2014/main" val="2490445127"/>
                    </a:ext>
                  </a:extLst>
                </a:gridCol>
                <a:gridCol w="2396827">
                  <a:extLst>
                    <a:ext uri="{9D8B030D-6E8A-4147-A177-3AD203B41FA5}">
                      <a16:colId xmlns:a16="http://schemas.microsoft.com/office/drawing/2014/main" val="2731422934"/>
                    </a:ext>
                  </a:extLst>
                </a:gridCol>
                <a:gridCol w="3487805">
                  <a:extLst>
                    <a:ext uri="{9D8B030D-6E8A-4147-A177-3AD203B41FA5}">
                      <a16:colId xmlns:a16="http://schemas.microsoft.com/office/drawing/2014/main" val="70793143"/>
                    </a:ext>
                  </a:extLst>
                </a:gridCol>
                <a:gridCol w="3610872">
                  <a:extLst>
                    <a:ext uri="{9D8B030D-6E8A-4147-A177-3AD203B41FA5}">
                      <a16:colId xmlns:a16="http://schemas.microsoft.com/office/drawing/2014/main" val="3455211250"/>
                    </a:ext>
                  </a:extLst>
                </a:gridCol>
              </a:tblGrid>
              <a:tr h="838561"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组成部分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名称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200" dirty="0">
                          <a:effectLst/>
                        </a:rPr>
                        <a:t>一般意义上的</a:t>
                      </a:r>
                      <a:r>
                        <a:rPr lang="zh-CN" sz="2200" dirty="0">
                          <a:effectLst/>
                        </a:rPr>
                        <a:t>解读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结合机器学习分类算法的解读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extLst>
                  <a:ext uri="{0D108BD9-81ED-4DB2-BD59-A6C34878D82A}">
                    <a16:rowId xmlns:a16="http://schemas.microsoft.com/office/drawing/2014/main" val="1490916644"/>
                  </a:ext>
                </a:extLst>
              </a:tr>
              <a:tr h="838561">
                <a:tc>
                  <a:txBody>
                    <a:bodyPr/>
                    <a:lstStyle/>
                    <a:p>
                      <a:pPr algn="just"/>
                      <a:r>
                        <a:rPr lang="en-US" sz="2200">
                          <a:effectLst/>
                        </a:rPr>
                        <a:t>P(H)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先验概率（</a:t>
                      </a:r>
                      <a:r>
                        <a:rPr lang="en-US" sz="2200">
                          <a:effectLst/>
                        </a:rPr>
                        <a:t>Prior</a:t>
                      </a:r>
                      <a:r>
                        <a:rPr lang="zh-CN" sz="2200">
                          <a:effectLst/>
                        </a:rPr>
                        <a:t>）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在证据</a:t>
                      </a:r>
                      <a:r>
                        <a:rPr lang="en-US" sz="2200">
                          <a:effectLst/>
                        </a:rPr>
                        <a:t>e</a:t>
                      </a:r>
                      <a:r>
                        <a:rPr lang="zh-CN" sz="2200">
                          <a:effectLst/>
                        </a:rPr>
                        <a:t>被观测到之前，对假设</a:t>
                      </a:r>
                      <a:r>
                        <a:rPr lang="en-US" sz="2200">
                          <a:effectLst/>
                        </a:rPr>
                        <a:t>H</a:t>
                      </a:r>
                      <a:r>
                        <a:rPr lang="zh-CN" sz="2200">
                          <a:effectLst/>
                        </a:rPr>
                        <a:t>的概率估计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200" dirty="0">
                          <a:effectLst/>
                        </a:rPr>
                        <a:t>样本集中的类别标签</a:t>
                      </a:r>
                      <a:r>
                        <a:rPr lang="en-US" altLang="zh-CN" sz="2200" dirty="0">
                          <a:effectLst/>
                        </a:rPr>
                        <a:t>H</a:t>
                      </a:r>
                      <a:r>
                        <a:rPr lang="zh-CN" altLang="en-US" sz="2200" dirty="0">
                          <a:effectLst/>
                        </a:rPr>
                        <a:t>的频率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extLst>
                  <a:ext uri="{0D108BD9-81ED-4DB2-BD59-A6C34878D82A}">
                    <a16:rowId xmlns:a16="http://schemas.microsoft.com/office/drawing/2014/main" val="2677366928"/>
                  </a:ext>
                </a:extLst>
              </a:tr>
              <a:tr h="838561">
                <a:tc>
                  <a:txBody>
                    <a:bodyPr/>
                    <a:lstStyle/>
                    <a:p>
                      <a:pPr algn="just"/>
                      <a:r>
                        <a:rPr lang="en-US" sz="2200">
                          <a:effectLst/>
                        </a:rPr>
                        <a:t>P(e|H)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似然（</a:t>
                      </a:r>
                      <a:r>
                        <a:rPr lang="en-US" sz="2200">
                          <a:effectLst/>
                        </a:rPr>
                        <a:t>Likelihood</a:t>
                      </a:r>
                      <a:r>
                        <a:rPr lang="zh-CN" sz="2200">
                          <a:effectLst/>
                        </a:rPr>
                        <a:t>）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当假设</a:t>
                      </a:r>
                      <a:r>
                        <a:rPr lang="en-US" sz="2200">
                          <a:effectLst/>
                        </a:rPr>
                        <a:t>H</a:t>
                      </a:r>
                      <a:r>
                        <a:rPr lang="zh-CN" sz="2200">
                          <a:effectLst/>
                        </a:rPr>
                        <a:t>成立的前提下，观测到证据</a:t>
                      </a:r>
                      <a:r>
                        <a:rPr lang="en-US" sz="2200">
                          <a:effectLst/>
                        </a:rPr>
                        <a:t>e</a:t>
                      </a:r>
                      <a:r>
                        <a:rPr lang="zh-CN" sz="2200">
                          <a:effectLst/>
                        </a:rPr>
                        <a:t>的概率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200" kern="1200">
                          <a:solidFill>
                            <a:schemeClr val="dk1"/>
                          </a:solidFill>
                          <a:effectLst/>
                        </a:rPr>
                        <a:t>当标签为</a:t>
                      </a:r>
                      <a:r>
                        <a:rPr lang="en-US" sz="2200" kern="1200">
                          <a:solidFill>
                            <a:schemeClr val="dk1"/>
                          </a:solidFill>
                          <a:effectLst/>
                        </a:rPr>
                        <a:t>H</a:t>
                      </a:r>
                      <a:r>
                        <a:rPr lang="zh-CN" altLang="en-US" sz="2200" kern="1200">
                          <a:solidFill>
                            <a:schemeClr val="dk1"/>
                          </a:solidFill>
                          <a:effectLst/>
                        </a:rPr>
                        <a:t>的前提下，特征</a:t>
                      </a:r>
                      <a:r>
                        <a:rPr lang="en-US" sz="2200" kern="1200">
                          <a:solidFill>
                            <a:schemeClr val="dk1"/>
                          </a:solidFill>
                          <a:effectLst/>
                        </a:rPr>
                        <a:t>e</a:t>
                      </a:r>
                      <a:r>
                        <a:rPr lang="zh-CN" altLang="en-US" sz="2200" kern="1200">
                          <a:solidFill>
                            <a:schemeClr val="dk1"/>
                          </a:solidFill>
                          <a:effectLst/>
                        </a:rPr>
                        <a:t>出现的概率</a:t>
                      </a:r>
                      <a:endParaRPr lang="zh-CN" altLang="en-US" sz="22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3690" marR="143690" marT="0" marB="0"/>
                </a:tc>
                <a:extLst>
                  <a:ext uri="{0D108BD9-81ED-4DB2-BD59-A6C34878D82A}">
                    <a16:rowId xmlns:a16="http://schemas.microsoft.com/office/drawing/2014/main" val="4280107023"/>
                  </a:ext>
                </a:extLst>
              </a:tr>
              <a:tr h="838561">
                <a:tc>
                  <a:txBody>
                    <a:bodyPr/>
                    <a:lstStyle/>
                    <a:p>
                      <a:pPr algn="just"/>
                      <a:r>
                        <a:rPr lang="en-US" sz="2200">
                          <a:effectLst/>
                        </a:rPr>
                        <a:t>P(e)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边际概率（</a:t>
                      </a:r>
                      <a:r>
                        <a:rPr lang="en-US" sz="2200">
                          <a:effectLst/>
                        </a:rPr>
                        <a:t>Marginal</a:t>
                      </a:r>
                      <a:r>
                        <a:rPr lang="zh-CN" sz="2200">
                          <a:effectLst/>
                        </a:rPr>
                        <a:t>）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证据</a:t>
                      </a:r>
                      <a:r>
                        <a:rPr lang="en-US" sz="2200">
                          <a:effectLst/>
                        </a:rPr>
                        <a:t>e</a:t>
                      </a:r>
                      <a:r>
                        <a:rPr lang="zh-CN" sz="2200">
                          <a:effectLst/>
                        </a:rPr>
                        <a:t>出现的先验概率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200" kern="1200" dirty="0">
                          <a:solidFill>
                            <a:schemeClr val="dk1"/>
                          </a:solidFill>
                          <a:effectLst/>
                        </a:rPr>
                        <a:t>样本集中特征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effectLst/>
                        </a:rPr>
                        <a:t>e</a:t>
                      </a:r>
                      <a:r>
                        <a:rPr lang="zh-CN" altLang="en-US" sz="2200" kern="1200" dirty="0">
                          <a:solidFill>
                            <a:schemeClr val="dk1"/>
                          </a:solidFill>
                          <a:effectLst/>
                        </a:rPr>
                        <a:t>的频率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3690" marR="143690" marT="0" marB="0"/>
                </a:tc>
                <a:extLst>
                  <a:ext uri="{0D108BD9-81ED-4DB2-BD59-A6C34878D82A}">
                    <a16:rowId xmlns:a16="http://schemas.microsoft.com/office/drawing/2014/main" val="2892882150"/>
                  </a:ext>
                </a:extLst>
              </a:tr>
              <a:tr h="838561">
                <a:tc>
                  <a:txBody>
                    <a:bodyPr/>
                    <a:lstStyle/>
                    <a:p>
                      <a:pPr algn="just"/>
                      <a:r>
                        <a:rPr lang="en-US" sz="2200">
                          <a:effectLst/>
                        </a:rPr>
                        <a:t>P(H|e)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后验概率（</a:t>
                      </a:r>
                      <a:r>
                        <a:rPr lang="en-US" sz="2200">
                          <a:effectLst/>
                        </a:rPr>
                        <a:t>Posterior</a:t>
                      </a:r>
                      <a:r>
                        <a:rPr lang="zh-CN" sz="2200">
                          <a:effectLst/>
                        </a:rPr>
                        <a:t>）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>
                          <a:effectLst/>
                        </a:rPr>
                        <a:t>当观测到证据</a:t>
                      </a:r>
                      <a:r>
                        <a:rPr lang="en-US" sz="2200">
                          <a:effectLst/>
                        </a:rPr>
                        <a:t>e</a:t>
                      </a:r>
                      <a:r>
                        <a:rPr lang="zh-CN" sz="2200">
                          <a:effectLst/>
                        </a:rPr>
                        <a:t>时，假设</a:t>
                      </a:r>
                      <a:r>
                        <a:rPr lang="en-US" sz="2200">
                          <a:effectLst/>
                        </a:rPr>
                        <a:t>H</a:t>
                      </a:r>
                      <a:r>
                        <a:rPr lang="zh-CN" sz="2200">
                          <a:effectLst/>
                        </a:rPr>
                        <a:t>成立的概率</a:t>
                      </a:r>
                      <a:endParaRPr lang="zh-CN" sz="2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200" dirty="0">
                          <a:effectLst/>
                        </a:rPr>
                        <a:t>当特征</a:t>
                      </a:r>
                      <a:r>
                        <a:rPr lang="en-US" sz="2200" dirty="0">
                          <a:effectLst/>
                        </a:rPr>
                        <a:t>e</a:t>
                      </a:r>
                      <a:r>
                        <a:rPr lang="zh-CN" sz="2200" dirty="0">
                          <a:effectLst/>
                        </a:rPr>
                        <a:t>出现时，标签</a:t>
                      </a:r>
                      <a:r>
                        <a:rPr lang="en-US" sz="2200" dirty="0">
                          <a:effectLst/>
                        </a:rPr>
                        <a:t>H</a:t>
                      </a:r>
                      <a:r>
                        <a:rPr lang="zh-CN" sz="2200" dirty="0">
                          <a:effectLst/>
                        </a:rPr>
                        <a:t>出现的概率</a:t>
                      </a:r>
                      <a:endParaRPr lang="zh-CN" sz="2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3690" marR="143690" marT="0" marB="0"/>
                </a:tc>
                <a:extLst>
                  <a:ext uri="{0D108BD9-81ED-4DB2-BD59-A6C34878D82A}">
                    <a16:rowId xmlns:a16="http://schemas.microsoft.com/office/drawing/2014/main" val="128019733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F372182-1174-40AB-8EB9-9D5332D7C30A}"/>
              </a:ext>
            </a:extLst>
          </p:cNvPr>
          <p:cNvSpPr txBox="1"/>
          <p:nvPr/>
        </p:nvSpPr>
        <p:spPr>
          <a:xfrm>
            <a:off x="3575720" y="602128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"/>
              </a:rPr>
              <a:t>H</a:t>
            </a:r>
            <a:r>
              <a:rPr lang="zh-CN" altLang="en-US" sz="1800" dirty="0">
                <a:latin typeface=""/>
              </a:rPr>
              <a:t>为样本的分类标签，</a:t>
            </a:r>
            <a:r>
              <a:rPr lang="en-US" altLang="zh-CN" sz="1800" dirty="0">
                <a:latin typeface=""/>
              </a:rPr>
              <a:t>e</a:t>
            </a:r>
            <a:r>
              <a:rPr lang="zh-CN" altLang="en-US" sz="1800" dirty="0">
                <a:latin typeface=""/>
              </a:rPr>
              <a:t>为样本的特征</a:t>
            </a:r>
            <a:r>
              <a:rPr lang="en-US" altLang="zh-CN" sz="1800" dirty="0">
                <a:latin typeface=""/>
              </a:rPr>
              <a:t>/</a:t>
            </a:r>
            <a:r>
              <a:rPr lang="zh-CN" altLang="en-US" sz="1800" dirty="0">
                <a:latin typeface=""/>
              </a:rPr>
              <a:t>属性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758696"/>
      </p:ext>
    </p:extLst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41557F-01B3-4A33-A0A8-4D14540E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FF54A62-9C76-46F0-A41B-E3CF188CE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分类分析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74288CF-4902-406D-8322-0A05CB2FF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00808"/>
            <a:ext cx="9145016" cy="4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26075"/>
      </p:ext>
    </p:extLst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45C4E-366B-491F-92C2-8171D8A0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729699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朴素贝叶斯分类的三种基本类型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FF49A2-354C-7624-5009-979866163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7FF6418-75CA-9DF6-0F42-545B6CCB3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C9B58B2-1B71-2B42-F90D-BE8112B156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FB5D852-695F-4D7C-BF04-258B8A164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56339"/>
              </p:ext>
            </p:extLst>
          </p:nvPr>
        </p:nvGraphicFramePr>
        <p:xfrm>
          <a:off x="812800" y="2047225"/>
          <a:ext cx="10871202" cy="366881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906936">
                  <a:extLst>
                    <a:ext uri="{9D8B030D-6E8A-4147-A177-3AD203B41FA5}">
                      <a16:colId xmlns:a16="http://schemas.microsoft.com/office/drawing/2014/main" val="340156857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603818286"/>
                    </a:ext>
                  </a:extLst>
                </a:gridCol>
                <a:gridCol w="4075834">
                  <a:extLst>
                    <a:ext uri="{9D8B030D-6E8A-4147-A177-3AD203B41FA5}">
                      <a16:colId xmlns:a16="http://schemas.microsoft.com/office/drawing/2014/main" val="3862812134"/>
                    </a:ext>
                  </a:extLst>
                </a:gridCol>
              </a:tblGrid>
              <a:tr h="1033095">
                <a:tc>
                  <a:txBody>
                    <a:bodyPr/>
                    <a:lstStyle/>
                    <a:p>
                      <a:endParaRPr lang="zh-CN" sz="3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似然</a:t>
                      </a:r>
                      <a:r>
                        <a:rPr lang="en-US" sz="3000">
                          <a:effectLst/>
                        </a:rPr>
                        <a:t>P(e|H)</a:t>
                      </a:r>
                      <a:r>
                        <a:rPr lang="zh-CN" sz="3000">
                          <a:effectLst/>
                        </a:rPr>
                        <a:t>的分布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effectLst/>
                        </a:rPr>
                        <a:t>Scikit-learn</a:t>
                      </a:r>
                      <a:r>
                        <a:rPr lang="zh-CN" sz="3000">
                          <a:effectLst/>
                        </a:rPr>
                        <a:t>包中的函数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extLst>
                  <a:ext uri="{0D108BD9-81ED-4DB2-BD59-A6C34878D82A}">
                    <a16:rowId xmlns:a16="http://schemas.microsoft.com/office/drawing/2014/main" val="4073697316"/>
                  </a:ext>
                </a:extLst>
              </a:tr>
              <a:tr h="1033095"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高斯贝叶斯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高斯分布（正态分布）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effectLst/>
                        </a:rPr>
                        <a:t>GaussianNB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extLst>
                  <a:ext uri="{0D108BD9-81ED-4DB2-BD59-A6C34878D82A}">
                    <a16:rowId xmlns:a16="http://schemas.microsoft.com/office/drawing/2014/main" val="3760892889"/>
                  </a:ext>
                </a:extLst>
              </a:tr>
              <a:tr h="569527"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多项式贝叶斯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多项式分布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en-US" sz="3000">
                          <a:effectLst/>
                        </a:rPr>
                        <a:t>MultinomialNB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extLst>
                  <a:ext uri="{0D108BD9-81ED-4DB2-BD59-A6C34878D82A}">
                    <a16:rowId xmlns:a16="http://schemas.microsoft.com/office/drawing/2014/main" val="3973552739"/>
                  </a:ext>
                </a:extLst>
              </a:tr>
              <a:tr h="1033095"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伯努利贝叶斯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zh-CN" sz="3000">
                          <a:effectLst/>
                        </a:rPr>
                        <a:t>伯努利分布（</a:t>
                      </a:r>
                      <a:r>
                        <a:rPr lang="en-US" sz="3000">
                          <a:effectLst/>
                        </a:rPr>
                        <a:t>0-1</a:t>
                      </a:r>
                      <a:r>
                        <a:rPr lang="zh-CN" sz="3000">
                          <a:effectLst/>
                        </a:rPr>
                        <a:t>分布）</a:t>
                      </a:r>
                      <a:endParaRPr lang="zh-CN" sz="30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tc>
                  <a:txBody>
                    <a:bodyPr/>
                    <a:lstStyle/>
                    <a:p>
                      <a:r>
                        <a:rPr lang="en-US" sz="3000" dirty="0" err="1">
                          <a:effectLst/>
                        </a:rPr>
                        <a:t>BernoulliNB</a:t>
                      </a:r>
                      <a:endParaRPr lang="zh-CN" sz="30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98672" marR="198672" marT="0" marB="0"/>
                </a:tc>
                <a:extLst>
                  <a:ext uri="{0D108BD9-81ED-4DB2-BD59-A6C34878D82A}">
                    <a16:rowId xmlns:a16="http://schemas.microsoft.com/office/drawing/2014/main" val="115595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356310"/>
      </p:ext>
    </p:extLst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92FCB-525A-4980-B087-D2E7121B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4.3.6 </a:t>
            </a:r>
            <a:r>
              <a:rPr lang="zh-CN" altLang="en-US" dirty="0"/>
              <a:t>核函数及核技巧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C3251C-2B59-46D8-9CD1-E6CF7FBE8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36509-9FC4-47BA-B364-E57D21E839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02A233B-2813-4DB0-B230-F2C696E54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2F58B05-8735-4DD6-978E-8B4C5D5A6534}"/>
                  </a:ext>
                </a:extLst>
              </p:cNvPr>
              <p:cNvSpPr txBox="1"/>
              <p:nvPr/>
            </p:nvSpPr>
            <p:spPr>
              <a:xfrm>
                <a:off x="1271464" y="1846432"/>
                <a:ext cx="9721079" cy="4162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设</a:t>
                </a:r>
                <a:r>
                  <a:rPr lang="en-US" altLang="zh-CN" sz="2400" dirty="0">
                    <a:effectLst/>
                    <a:latin typeface="Lucida Calligraphy" panose="03010101010101010101" pitchFamily="66" charset="0"/>
                    <a:cs typeface="宋体" panose="02010600030101010101" pitchFamily="2" charset="-122"/>
                  </a:rPr>
                  <a:t>X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是输入空间（欧氏空间），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>
                        <a:effectLst/>
                        <a:latin typeface="Lucida Calligraphy" panose="03010101010101010101" pitchFamily="66" charset="0"/>
                        <a:cs typeface="宋体" panose="02010600030101010101" pitchFamily="2" charset="-122"/>
                      </a:rPr>
                      <m:t>H</m:t>
                    </m:r>
                  </m:oMath>
                </a14:m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为特征空间（希尔伯特空间），如果存在一个从</a:t>
                </a:r>
                <a:r>
                  <a:rPr lang="en-US" altLang="zh-CN" sz="2400" dirty="0">
                    <a:effectLst/>
                    <a:latin typeface="Lucida Calligraphy" panose="03010101010101010101" pitchFamily="66" charset="0"/>
                    <a:cs typeface="宋体" panose="02010600030101010101" pitchFamily="2" charset="-122"/>
                  </a:rPr>
                  <a:t>X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到</a:t>
                </a:r>
                <a:r>
                  <a:rPr lang="en-US" altLang="zh-CN" sz="2400" dirty="0">
                    <a:effectLst/>
                    <a:latin typeface="Lucida Calligraphy" panose="03010101010101010101" pitchFamily="66" charset="0"/>
                    <a:cs typeface="宋体" panose="02010600030101010101" pitchFamily="2" charset="-122"/>
                  </a:rPr>
                  <a:t>H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的映射</a:t>
                </a:r>
              </a:p>
              <a:p>
                <a:pPr indent="179705"/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179705" algn="ctr"/>
                <a:r>
                  <a:rPr lang="en-US" altLang="zh-CN" sz="2400" dirty="0">
                    <a:effectLst/>
                    <a:latin typeface="Cambria" panose="02040503050406030204" pitchFamily="18" charset="0"/>
                    <a:cs typeface="Cambria" panose="02040503050406030204" pitchFamily="18" charset="0"/>
                  </a:rPr>
                  <a:t>ϕ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(x):</a:t>
                </a:r>
                <a:r>
                  <a:rPr lang="en-US" altLang="zh-CN" sz="2400" dirty="0">
                    <a:effectLst/>
                    <a:latin typeface="Lucida Calligraphy" panose="03010101010101010101" pitchFamily="66" charset="0"/>
                    <a:cs typeface="宋体" panose="02010600030101010101" pitchFamily="2" charset="-122"/>
                  </a:rPr>
                  <a:t>X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→</a:t>
                </a:r>
                <a:r>
                  <a:rPr lang="en-US" altLang="zh-CN" sz="2400" dirty="0">
                    <a:effectLst/>
                    <a:latin typeface="Lucida Calligraphy" panose="03010101010101010101" pitchFamily="66" charset="0"/>
                    <a:cs typeface="宋体" panose="02010600030101010101" pitchFamily="2" charset="-122"/>
                  </a:rPr>
                  <a:t>H            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179705"/>
                <a:r>
                  <a:rPr lang="en-US" altLang="zh-CN" sz="2400" i="1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179705"/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使得</a:t>
                </a:r>
                <a:r>
                  <a:rPr lang="zh-CN" altLang="en-US" sz="2400" dirty="0">
                    <a:latin typeface="宋体" panose="02010600030101010101" pitchFamily="2" charset="-122"/>
                    <a:cs typeface="宋体" panose="02010600030101010101" pitchFamily="2" charset="-122"/>
                  </a:rPr>
                  <a:t>对于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有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x,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z</a:t>
                </a:r>
                <a14:m>
                  <m:oMath xmlns:m="http://schemas.openxmlformats.org/officeDocument/2006/math"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X</m:t>
                    </m:r>
                  </m:oMath>
                </a14:m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，函数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K(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x,z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)</a:t>
                </a:r>
                <a:r>
                  <a:rPr lang="zh-CN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满足条件</a:t>
                </a:r>
              </a:p>
              <a:p>
                <a:pPr indent="179705"/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179705" algn="ctr"/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K(</a:t>
                </a:r>
                <a:r>
                  <a:rPr lang="en-US" altLang="zh-CN" sz="2400" dirty="0" err="1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x,z</a:t>
                </a:r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)=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 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)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⋅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(</m:t>
                    </m:r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𝑧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                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179705" algn="ctr"/>
                <a:r>
                  <a:rPr lang="en-US" altLang="zh-CN" sz="2400" dirty="0">
                    <a:effectLst/>
                    <a:latin typeface="宋体" panose="02010600030101010101" pitchFamily="2" charset="-122"/>
                    <a:cs typeface="宋体" panose="02010600030101010101" pitchFamily="2" charset="-122"/>
                  </a:rPr>
                  <a:t> 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r>
                  <a:rPr lang="zh-CN" altLang="zh-CN" sz="2400" dirty="0">
                    <a:effectLst/>
                    <a:cs typeface="宋体" panose="02010600030101010101" pitchFamily="2" charset="-122"/>
                  </a:rPr>
                  <a:t>则称</a:t>
                </a:r>
                <a:r>
                  <a:rPr lang="en-US" altLang="zh-CN" sz="2400" dirty="0">
                    <a:effectLst/>
                    <a:cs typeface="宋体" panose="02010600030101010101" pitchFamily="2" charset="-122"/>
                  </a:rPr>
                  <a:t>K(</a:t>
                </a:r>
                <a:r>
                  <a:rPr lang="en-US" altLang="zh-CN" sz="2400" dirty="0" err="1">
                    <a:effectLst/>
                    <a:cs typeface="宋体" panose="02010600030101010101" pitchFamily="2" charset="-122"/>
                  </a:rPr>
                  <a:t>x,z</a:t>
                </a:r>
                <a:r>
                  <a:rPr lang="en-US" altLang="zh-CN" sz="2400" dirty="0">
                    <a:effectLst/>
                    <a:cs typeface="宋体" panose="02010600030101010101" pitchFamily="2" charset="-122"/>
                  </a:rPr>
                  <a:t>)</a:t>
                </a:r>
                <a:r>
                  <a:rPr lang="zh-CN" altLang="zh-CN" sz="2400" dirty="0">
                    <a:effectLst/>
                    <a:cs typeface="宋体" panose="02010600030101010101" pitchFamily="2" charset="-122"/>
                  </a:rPr>
                  <a:t>为核函数，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x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zh-CN" sz="2400" dirty="0">
                    <a:effectLst/>
                    <a:cs typeface="宋体" panose="02010600030101010101" pitchFamily="2" charset="-122"/>
                  </a:rPr>
                  <a:t>为映射函数，式子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⋅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z</m:t>
                        </m:r>
                      </m:e>
                    </m:d>
                    <m:r>
                      <a:rPr lang="zh-CN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为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𝑥</m:t>
                        </m:r>
                      </m:e>
                    </m:d>
                    <m:r>
                      <a:rPr lang="zh-CN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和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𝜙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z</m:t>
                        </m:r>
                      </m:e>
                    </m:d>
                    <m:r>
                      <a:rPr lang="zh-CN" altLang="zh-CN" sz="2400">
                        <a:effectLst/>
                        <a:latin typeface="Cambria Math" panose="02040503050406030204" pitchFamily="18" charset="0"/>
                        <a:cs typeface="宋体" panose="02010600030101010101" pitchFamily="2" charset="-122"/>
                      </a:rPr>
                      <m:t>的内积</m:t>
                    </m:r>
                  </m:oMath>
                </a14:m>
                <a:r>
                  <a:rPr lang="zh-CN" altLang="zh-CN" sz="2400" dirty="0">
                    <a:effectLst/>
                    <a:cs typeface="宋体" panose="02010600030101010101" pitchFamily="2" charset="-122"/>
                  </a:rPr>
                  <a:t>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2F58B05-8735-4DD6-978E-8B4C5D5A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846432"/>
                <a:ext cx="9721079" cy="4162358"/>
              </a:xfrm>
              <a:prstGeom prst="rect">
                <a:avLst/>
              </a:prstGeom>
              <a:blipFill>
                <a:blip r:embed="rId2"/>
                <a:stretch>
                  <a:fillRect l="-1004" t="-1903" b="-1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60523"/>
      </p:ext>
    </p:extLst>
  </p:cSld>
  <p:clrMapOvr>
    <a:masterClrMapping/>
  </p:clrMapOvr>
  <p:transition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5AE83-9CAC-4F3A-9D4E-5F031799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" y="866737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Scikit-learn</a:t>
            </a:r>
            <a:r>
              <a:rPr lang="zh-CN" altLang="en-US" dirty="0"/>
              <a:t>包的支持向量机算法中常用的核函数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04E1E-499C-3C1A-DD81-822F5150B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0F1AE7-2649-D569-0303-24188CCB2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A34BED9-0EA7-18F2-408D-7E9E6138E0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947D97E-C529-4CA1-827E-6E31BB3EB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0839"/>
              </p:ext>
            </p:extLst>
          </p:nvPr>
        </p:nvGraphicFramePr>
        <p:xfrm>
          <a:off x="812800" y="2408910"/>
          <a:ext cx="10871201" cy="34683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22861">
                  <a:extLst>
                    <a:ext uri="{9D8B030D-6E8A-4147-A177-3AD203B41FA5}">
                      <a16:colId xmlns:a16="http://schemas.microsoft.com/office/drawing/2014/main" val="2173294147"/>
                    </a:ext>
                  </a:extLst>
                </a:gridCol>
                <a:gridCol w="3214645">
                  <a:extLst>
                    <a:ext uri="{9D8B030D-6E8A-4147-A177-3AD203B41FA5}">
                      <a16:colId xmlns:a16="http://schemas.microsoft.com/office/drawing/2014/main" val="643433542"/>
                    </a:ext>
                  </a:extLst>
                </a:gridCol>
                <a:gridCol w="5233695">
                  <a:extLst>
                    <a:ext uri="{9D8B030D-6E8A-4147-A177-3AD203B41FA5}">
                      <a16:colId xmlns:a16="http://schemas.microsoft.com/office/drawing/2014/main" val="2772100443"/>
                    </a:ext>
                  </a:extLst>
                </a:gridCol>
              </a:tblGrid>
              <a:tr h="693672">
                <a:tc>
                  <a:txBody>
                    <a:bodyPr/>
                    <a:lstStyle/>
                    <a:p>
                      <a:pPr algn="ctr"/>
                      <a:r>
                        <a:rPr lang="zh-CN" sz="2400" dirty="0">
                          <a:effectLst/>
                        </a:rPr>
                        <a:t>参数名称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effectLst/>
                        </a:rPr>
                        <a:t>含义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effectLst/>
                        </a:rPr>
                        <a:t>核函数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extLst>
                  <a:ext uri="{0D108BD9-81ED-4DB2-BD59-A6C34878D82A}">
                    <a16:rowId xmlns:a16="http://schemas.microsoft.com/office/drawing/2014/main" val="535636447"/>
                  </a:ext>
                </a:extLst>
              </a:tr>
              <a:tr h="6936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Linear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dirty="0">
                          <a:effectLst/>
                        </a:rPr>
                        <a:t>线性核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K(X,Z)=X</a:t>
                      </a:r>
                      <a:r>
                        <a:rPr lang="en-US" sz="2400" baseline="30000" dirty="0">
                          <a:effectLst/>
                        </a:rPr>
                        <a:t>T </a:t>
                      </a:r>
                      <a:r>
                        <a:rPr lang="en-US" sz="2400" dirty="0">
                          <a:effectLst/>
                        </a:rPr>
                        <a:t>Z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extLst>
                  <a:ext uri="{0D108BD9-81ED-4DB2-BD59-A6C34878D82A}">
                    <a16:rowId xmlns:a16="http://schemas.microsoft.com/office/drawing/2014/main" val="245776554"/>
                  </a:ext>
                </a:extLst>
              </a:tr>
              <a:tr h="6936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rbf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dirty="0">
                          <a:effectLst/>
                        </a:rPr>
                        <a:t>径向基函数核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 K(X,Z)=(γ</a:t>
                      </a:r>
                      <a:r>
                        <a:rPr lang="zh-CN" sz="2400" dirty="0">
                          <a:effectLst/>
                        </a:rPr>
                        <a:t>⋅</a:t>
                      </a:r>
                      <a:r>
                        <a:rPr lang="en-US" sz="2400" dirty="0" err="1">
                          <a:effectLst/>
                        </a:rPr>
                        <a:t>X</a:t>
                      </a:r>
                      <a:r>
                        <a:rPr lang="en-US" sz="2400" baseline="30000" dirty="0" err="1">
                          <a:effectLst/>
                        </a:rPr>
                        <a:t>T</a:t>
                      </a:r>
                      <a:r>
                        <a:rPr lang="en-US" sz="2400" dirty="0" err="1">
                          <a:effectLst/>
                        </a:rPr>
                        <a:t>Z+r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r>
                        <a:rPr lang="en-US" sz="2400" baseline="30000" dirty="0">
                          <a:effectLst/>
                        </a:rPr>
                        <a:t>d </a:t>
                      </a:r>
                      <a:r>
                        <a:rPr lang="en-US" sz="2400" dirty="0">
                          <a:effectLst/>
                        </a:rPr>
                        <a:t> , γ&gt;0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extLst>
                  <a:ext uri="{0D108BD9-81ED-4DB2-BD59-A6C34878D82A}">
                    <a16:rowId xmlns:a16="http://schemas.microsoft.com/office/drawing/2014/main" val="3468290709"/>
                  </a:ext>
                </a:extLst>
              </a:tr>
              <a:tr h="6936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Sigmoid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sigmoid</a:t>
                      </a:r>
                      <a:r>
                        <a:rPr lang="zh-CN" sz="2400">
                          <a:effectLst/>
                        </a:rPr>
                        <a:t>核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K(X,Z)=tanh(γ</a:t>
                      </a:r>
                      <a:r>
                        <a:rPr lang="zh-CN" sz="2400" dirty="0">
                          <a:effectLst/>
                        </a:rPr>
                        <a:t>⋅</a:t>
                      </a:r>
                      <a:r>
                        <a:rPr lang="en-US" sz="2400" dirty="0" err="1">
                          <a:effectLst/>
                        </a:rPr>
                        <a:t>X</a:t>
                      </a:r>
                      <a:r>
                        <a:rPr lang="en-US" sz="2400" baseline="30000" dirty="0" err="1">
                          <a:effectLst/>
                        </a:rPr>
                        <a:t>T</a:t>
                      </a:r>
                      <a:r>
                        <a:rPr lang="en-US" sz="2400" dirty="0" err="1">
                          <a:effectLst/>
                        </a:rPr>
                        <a:t>Z+r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extLst>
                  <a:ext uri="{0D108BD9-81ED-4DB2-BD59-A6C34878D82A}">
                    <a16:rowId xmlns:a16="http://schemas.microsoft.com/office/drawing/2014/main" val="4248906385"/>
                  </a:ext>
                </a:extLst>
              </a:tr>
              <a:tr h="69367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poly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>
                          <a:effectLst/>
                        </a:rPr>
                        <a:t>多项式核</a:t>
                      </a:r>
                      <a:endParaRPr lang="zh-CN" sz="2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K(X,Z)=exp(</a:t>
                      </a:r>
                      <a:r>
                        <a:rPr lang="zh-CN" sz="2400" dirty="0">
                          <a:effectLst/>
                        </a:rPr>
                        <a:t>∥</a:t>
                      </a:r>
                      <a:r>
                        <a:rPr lang="en-US" sz="2400" dirty="0">
                          <a:effectLst/>
                        </a:rPr>
                        <a:t>X−Z</a:t>
                      </a:r>
                      <a:r>
                        <a:rPr lang="zh-CN" sz="2400" dirty="0">
                          <a:effectLst/>
                        </a:rPr>
                        <a:t>∥</a:t>
                      </a:r>
                      <a:r>
                        <a:rPr lang="en-US" sz="2400" baseline="30000" dirty="0"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/2σ</a:t>
                      </a:r>
                      <a:r>
                        <a:rPr lang="en-US" sz="2400" baseline="30000" dirty="0">
                          <a:effectLst/>
                        </a:rPr>
                        <a:t>2</a:t>
                      </a:r>
                      <a:r>
                        <a:rPr lang="en-US" sz="2400" dirty="0">
                          <a:effectLst/>
                        </a:rPr>
                        <a:t>) </a:t>
                      </a:r>
                      <a:endParaRPr lang="zh-CN" sz="2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3782" marR="213782" marT="0" marB="0"/>
                </a:tc>
                <a:extLst>
                  <a:ext uri="{0D108BD9-81ED-4DB2-BD59-A6C34878D82A}">
                    <a16:rowId xmlns:a16="http://schemas.microsoft.com/office/drawing/2014/main" val="3113560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571602"/>
      </p:ext>
    </p:extLst>
  </p:cSld>
  <p:clrMapOvr>
    <a:masterClrMapping/>
  </p:clrMapOvr>
  <p:transition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BFA00-D73B-4B3F-A53D-E304D074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Scikit-learn</a:t>
            </a:r>
            <a:r>
              <a:rPr lang="zh-CN" altLang="en-US" dirty="0"/>
              <a:t>包的支持向量机算法中常用的核函数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9A3A48-4EC2-4443-969D-918F7861A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88E92C6-23AF-4BC2-891C-631544D2E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 descr="1.4. Support Vector Machines — scikit-learn 1.1.3 documentation">
            <a:extLst>
              <a:ext uri="{FF2B5EF4-FFF2-40B4-BE49-F238E27FC236}">
                <a16:creationId xmlns:a16="http://schemas.microsoft.com/office/drawing/2014/main" id="{EF5BC5D7-501F-4E6D-B629-B62C4E9A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55679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7281E9-8F81-48BC-AD6F-FD2BE7D31611}"/>
              </a:ext>
            </a:extLst>
          </p:cNvPr>
          <p:cNvSpPr txBox="1"/>
          <p:nvPr/>
        </p:nvSpPr>
        <p:spPr>
          <a:xfrm>
            <a:off x="9721080" y="5949280"/>
            <a:ext cx="206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图片来源：</a:t>
            </a:r>
            <a:r>
              <a:rPr lang="en-US" altLang="zh-CN" sz="1200" dirty="0"/>
              <a:t>scikit-learn</a:t>
            </a:r>
            <a:r>
              <a:rPr lang="zh-CN" altLang="en-US" sz="1200" dirty="0"/>
              <a:t>官网</a:t>
            </a:r>
          </a:p>
        </p:txBody>
      </p:sp>
    </p:spTree>
    <p:extLst>
      <p:ext uri="{BB962C8B-B14F-4D97-AF65-F5344CB8AC3E}">
        <p14:creationId xmlns:p14="http://schemas.microsoft.com/office/powerpoint/2010/main" val="1982866425"/>
      </p:ext>
    </p:extLst>
  </p:cSld>
  <p:clrMapOvr>
    <a:masterClrMapping/>
  </p:clrMapOvr>
  <p:transition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21B952A-92B3-4176-86F8-755BC15B9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438400"/>
            <a:ext cx="10222160" cy="1143000"/>
          </a:xfrm>
        </p:spPr>
        <p:txBody>
          <a:bodyPr/>
          <a:lstStyle/>
          <a:p>
            <a:r>
              <a:rPr lang="zh-CN" altLang="en-US" dirty="0"/>
              <a:t>	</a:t>
            </a:r>
            <a:r>
              <a:rPr lang="en-US" altLang="zh-CN" dirty="0"/>
              <a:t>4.4 Python</a:t>
            </a:r>
            <a:r>
              <a:rPr lang="zh-CN" altLang="en-US" dirty="0"/>
              <a:t>编程实践</a:t>
            </a:r>
            <a:r>
              <a:rPr lang="en-US" altLang="zh-CN" dirty="0"/>
              <a:t>——</a:t>
            </a:r>
            <a:r>
              <a:rPr lang="zh-CN" altLang="en-US" dirty="0"/>
              <a:t>病例自动诊断分析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2003D1E9-6600-416A-8106-785E230AB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89419"/>
      </p:ext>
    </p:extLst>
  </p:cSld>
  <p:clrMapOvr>
    <a:masterClrMapping/>
  </p:clrMapOvr>
  <p:transition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4B625E-7A0C-4152-AEFA-3ED8A7E9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4.4.1 </a:t>
            </a:r>
            <a:r>
              <a:rPr lang="zh-CN" altLang="en-US" dirty="0"/>
              <a:t>数据及分析对象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2B61CA9-AD9B-4545-AA46-7C92530F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CSV</a:t>
            </a:r>
            <a:r>
              <a:rPr lang="zh-CN" altLang="en-US" dirty="0"/>
              <a:t>文件</a:t>
            </a:r>
            <a:r>
              <a:rPr lang="en-US" altLang="zh-CN" dirty="0"/>
              <a:t>——</a:t>
            </a:r>
            <a:r>
              <a:rPr lang="zh-CN" altLang="en-US" dirty="0"/>
              <a:t>文件名为“</a:t>
            </a:r>
            <a:r>
              <a:rPr lang="en-US" altLang="zh-CN" dirty="0"/>
              <a:t>bc_data.csv”</a:t>
            </a:r>
            <a:r>
              <a:rPr lang="zh-CN" altLang="en-US" dirty="0"/>
              <a:t>，数据内容来自“威斯康星乳腺癌数据库（</a:t>
            </a:r>
            <a:r>
              <a:rPr lang="en-US" altLang="zh-CN" dirty="0"/>
              <a:t>Wisconsin Breast Cancer Database</a:t>
            </a:r>
            <a:r>
              <a:rPr lang="zh-CN" altLang="en-US" dirty="0"/>
              <a:t>）” ，该数据集主要记录了</a:t>
            </a:r>
            <a:r>
              <a:rPr lang="en-US" altLang="zh-CN" dirty="0"/>
              <a:t>569</a:t>
            </a:r>
            <a:r>
              <a:rPr lang="zh-CN" altLang="en-US" dirty="0"/>
              <a:t>个病例的</a:t>
            </a:r>
            <a:r>
              <a:rPr lang="en-US" altLang="zh-CN" dirty="0"/>
              <a:t>32</a:t>
            </a:r>
            <a:r>
              <a:rPr lang="zh-CN" altLang="en-US" dirty="0"/>
              <a:t>个属性。主要属性</a:t>
            </a:r>
            <a:r>
              <a:rPr lang="en-US" altLang="zh-CN" dirty="0"/>
              <a:t>/</a:t>
            </a:r>
            <a:r>
              <a:rPr lang="zh-CN" altLang="en-US" dirty="0"/>
              <a:t>字段如下：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ID</a:t>
            </a:r>
            <a:r>
              <a:rPr lang="zh-CN" altLang="en-US" dirty="0"/>
              <a:t>：病例的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Diagnosis</a:t>
            </a:r>
            <a:r>
              <a:rPr lang="zh-CN" altLang="en-US" dirty="0"/>
              <a:t>（诊断结果）：</a:t>
            </a:r>
            <a:r>
              <a:rPr lang="en-US" altLang="zh-CN" dirty="0"/>
              <a:t>M </a:t>
            </a:r>
            <a:r>
              <a:rPr lang="zh-CN" altLang="en-US" dirty="0"/>
              <a:t>为恶性，</a:t>
            </a:r>
            <a:r>
              <a:rPr lang="en-US" altLang="zh-CN" dirty="0"/>
              <a:t>B </a:t>
            </a:r>
            <a:r>
              <a:rPr lang="zh-CN" altLang="en-US" dirty="0"/>
              <a:t>为良性。该数据集共包含</a:t>
            </a:r>
            <a:r>
              <a:rPr lang="en-US" altLang="zh-CN" dirty="0"/>
              <a:t>357</a:t>
            </a:r>
            <a:r>
              <a:rPr lang="zh-CN" altLang="en-US" dirty="0"/>
              <a:t>个良性病例和</a:t>
            </a:r>
            <a:r>
              <a:rPr lang="en-US" altLang="zh-CN" dirty="0"/>
              <a:t>212 </a:t>
            </a:r>
            <a:r>
              <a:rPr lang="zh-CN" altLang="en-US" dirty="0"/>
              <a:t>个恶性病例；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）细胞核的</a:t>
            </a:r>
            <a:r>
              <a:rPr lang="en-US" altLang="zh-CN" dirty="0"/>
              <a:t>10</a:t>
            </a:r>
            <a:r>
              <a:rPr lang="zh-CN" altLang="en-US" dirty="0"/>
              <a:t>个特征值，包括</a:t>
            </a:r>
            <a:r>
              <a:rPr lang="en-US" altLang="zh-CN" dirty="0"/>
              <a:t>radius</a:t>
            </a:r>
            <a:r>
              <a:rPr lang="zh-CN" altLang="en-US" dirty="0"/>
              <a:t>（半径）、</a:t>
            </a:r>
            <a:r>
              <a:rPr lang="en-US" altLang="zh-CN" dirty="0"/>
              <a:t>texture</a:t>
            </a:r>
            <a:r>
              <a:rPr lang="zh-CN" altLang="en-US" dirty="0"/>
              <a:t>（纹理）、</a:t>
            </a:r>
            <a:r>
              <a:rPr lang="en-US" altLang="zh-CN" dirty="0"/>
              <a:t>perimeter</a:t>
            </a:r>
            <a:r>
              <a:rPr lang="zh-CN" altLang="en-US" dirty="0"/>
              <a:t>（周长）、面积（</a:t>
            </a:r>
            <a:r>
              <a:rPr lang="en-US" altLang="zh-CN" dirty="0"/>
              <a:t>area</a:t>
            </a:r>
            <a:r>
              <a:rPr lang="zh-CN" altLang="en-US" dirty="0"/>
              <a:t>）、平滑度（</a:t>
            </a:r>
            <a:r>
              <a:rPr lang="en-US" altLang="zh-CN" dirty="0"/>
              <a:t>smoothness</a:t>
            </a:r>
            <a:r>
              <a:rPr lang="zh-CN" altLang="en-US" dirty="0"/>
              <a:t>）、紧凑度（</a:t>
            </a:r>
            <a:r>
              <a:rPr lang="en-US" altLang="zh-CN" dirty="0"/>
              <a:t>compactness</a:t>
            </a:r>
            <a:r>
              <a:rPr lang="zh-CN" altLang="en-US" dirty="0"/>
              <a:t>）、凹面（</a:t>
            </a:r>
            <a:r>
              <a:rPr lang="en-US" altLang="zh-CN" dirty="0"/>
              <a:t>concavity</a:t>
            </a:r>
            <a:r>
              <a:rPr lang="zh-CN" altLang="en-US" dirty="0"/>
              <a:t>）、凹点（</a:t>
            </a:r>
            <a:r>
              <a:rPr lang="en-US" altLang="zh-CN" dirty="0"/>
              <a:t>concave points</a:t>
            </a:r>
            <a:r>
              <a:rPr lang="zh-CN" altLang="en-US" dirty="0"/>
              <a:t>）、对称性（</a:t>
            </a:r>
            <a:r>
              <a:rPr lang="en-US" altLang="zh-CN" dirty="0"/>
              <a:t>symmetry</a:t>
            </a:r>
            <a:r>
              <a:rPr lang="zh-CN" altLang="en-US" dirty="0"/>
              <a:t>）和分形维数（</a:t>
            </a:r>
            <a:r>
              <a:rPr lang="en-US" altLang="zh-CN" dirty="0"/>
              <a:t>fractal dimension</a:t>
            </a:r>
            <a:r>
              <a:rPr lang="zh-CN" altLang="en-US" dirty="0"/>
              <a:t>）等。同时，为上述</a:t>
            </a:r>
            <a:r>
              <a:rPr lang="en-US" altLang="zh-CN" dirty="0"/>
              <a:t>10</a:t>
            </a:r>
            <a:r>
              <a:rPr lang="zh-CN" altLang="en-US" dirty="0"/>
              <a:t>个特征值分别提供了三种统计量，分别为均值（</a:t>
            </a:r>
            <a:r>
              <a:rPr lang="en-US" altLang="zh-CN" dirty="0"/>
              <a:t>mean</a:t>
            </a:r>
            <a:r>
              <a:rPr lang="zh-CN" altLang="en-US" dirty="0"/>
              <a:t>）、标准差（</a:t>
            </a:r>
            <a:r>
              <a:rPr lang="en-US" altLang="zh-CN" dirty="0"/>
              <a:t>standard error</a:t>
            </a:r>
            <a:r>
              <a:rPr lang="zh-CN" altLang="en-US" dirty="0"/>
              <a:t>）和最大值（</a:t>
            </a:r>
            <a:r>
              <a:rPr lang="en-US" altLang="zh-CN" dirty="0"/>
              <a:t>worst or largest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E516C94-90E4-4D27-8D52-D1356C04C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B8E4F3F-2EC5-4916-9C0D-17313EF1A5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F0DC4B2-FF86-4FEE-926C-FD5B8174BA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73673"/>
      </p:ext>
    </p:extLst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A1156-D32F-424B-80B5-59008FA2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bc_data.csv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2732BA-1CFE-44F4-9787-DEE007DDC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EFA13E-A6E7-402C-B744-3C0F143E4E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38E7809-7E1D-4912-B9E9-801ED905C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0001BA-88ED-473A-A7FF-A43FC85CF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" t="28669" r="3348" b="12182"/>
          <a:stretch/>
        </p:blipFill>
        <p:spPr>
          <a:xfrm>
            <a:off x="324928" y="1897811"/>
            <a:ext cx="11542143" cy="40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4249"/>
      </p:ext>
    </p:extLst>
  </p:cSld>
  <p:clrMapOvr>
    <a:masterClrMapping/>
  </p:clrMapOvr>
  <p:transition>
    <p:blinds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B22E8-6C45-4AC5-93A1-E0428DE6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4.4.2 </a:t>
            </a:r>
            <a:r>
              <a:rPr lang="zh-CN" altLang="en-US" dirty="0"/>
              <a:t>目的及分析任务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9C321-0AA3-4CDB-8261-62106F574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理解机器学习方法在数据分析中的应用</a:t>
            </a:r>
            <a:r>
              <a:rPr lang="en-US" altLang="zh-CN" dirty="0"/>
              <a:t>——KNN</a:t>
            </a:r>
            <a:r>
              <a:rPr lang="zh-CN" altLang="en-US" dirty="0"/>
              <a:t>方法进行分类分析：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）以随机选择的部分记录为训练集进行学习概念</a:t>
            </a:r>
            <a:r>
              <a:rPr lang="en-US" altLang="zh-CN" dirty="0"/>
              <a:t>——“</a:t>
            </a:r>
            <a:r>
              <a:rPr lang="zh-CN" altLang="en-US" dirty="0"/>
              <a:t>诊断结果（</a:t>
            </a:r>
            <a:r>
              <a:rPr lang="en-US" altLang="zh-CN" dirty="0"/>
              <a:t>diagnosis</a:t>
            </a:r>
            <a:r>
              <a:rPr lang="zh-CN" altLang="en-US" dirty="0"/>
              <a:t>）”；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）以剩余记录为测试集，进行</a:t>
            </a:r>
            <a:r>
              <a:rPr lang="en-US" altLang="zh-CN" dirty="0"/>
              <a:t>KNN</a:t>
            </a:r>
            <a:r>
              <a:rPr lang="zh-CN" altLang="en-US" dirty="0"/>
              <a:t>建模；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）按</a:t>
            </a:r>
            <a:r>
              <a:rPr lang="en-US" altLang="zh-CN" dirty="0"/>
              <a:t>KNN</a:t>
            </a:r>
            <a:r>
              <a:rPr lang="zh-CN" altLang="en-US" dirty="0"/>
              <a:t>模型预测测试集的</a:t>
            </a:r>
            <a:r>
              <a:rPr lang="en-US" altLang="zh-CN" dirty="0"/>
              <a:t>diagnosis</a:t>
            </a:r>
            <a:r>
              <a:rPr lang="zh-CN" altLang="en-US" dirty="0"/>
              <a:t>类型；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）将</a:t>
            </a:r>
            <a:r>
              <a:rPr lang="en-US" altLang="zh-CN" dirty="0"/>
              <a:t>KNN</a:t>
            </a:r>
            <a:r>
              <a:rPr lang="zh-CN" altLang="en-US" dirty="0"/>
              <a:t>模型给出的</a:t>
            </a:r>
            <a:r>
              <a:rPr lang="en-US" altLang="zh-CN" dirty="0"/>
              <a:t>diagnosis“</a:t>
            </a:r>
            <a:r>
              <a:rPr lang="zh-CN" altLang="en-US" dirty="0"/>
              <a:t>预测类型”与数据集</a:t>
            </a:r>
            <a:r>
              <a:rPr lang="en-US" altLang="zh-CN" dirty="0"/>
              <a:t>bc_data.csv</a:t>
            </a:r>
            <a:r>
              <a:rPr lang="zh-CN" altLang="en-US" dirty="0"/>
              <a:t>自带的“实际类型”进行对比分析，验证</a:t>
            </a:r>
            <a:r>
              <a:rPr lang="en-US" altLang="zh-CN" dirty="0"/>
              <a:t>KNN</a:t>
            </a:r>
            <a:r>
              <a:rPr lang="zh-CN" altLang="en-US" dirty="0"/>
              <a:t>建模的有效性。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78CE37-10DC-4A95-880E-C0CD97AD6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306847-F1B1-41D7-B894-BC09DCFDF3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10DE65-1EEF-4D8B-BF7F-EFB3CA72E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683970"/>
      </p:ext>
    </p:extLst>
  </p:cSld>
  <p:clrMapOvr>
    <a:masterClrMapping/>
  </p:clrMapOvr>
  <p:transition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0D22-1E8D-4BDA-9CD7-072543AE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4.4.3 </a:t>
            </a:r>
            <a:r>
              <a:rPr lang="zh-CN" altLang="en-US" dirty="0"/>
              <a:t>方法及工具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619FC-7B14-44DB-AA1A-F30D4C05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1339153"/>
            <a:ext cx="10871200" cy="4762910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）实现贝叶斯分类算法的</a:t>
            </a:r>
            <a:r>
              <a:rPr lang="en-US" altLang="zh-CN" dirty="0"/>
              <a:t>Python</a:t>
            </a:r>
            <a:r>
              <a:rPr lang="zh-CN" altLang="en-US" dirty="0"/>
              <a:t>第三方工具包有</a:t>
            </a:r>
            <a:r>
              <a:rPr lang="en-US" altLang="zh-CN" dirty="0"/>
              <a:t>scikit-learn</a:t>
            </a:r>
            <a:r>
              <a:rPr lang="zh-CN" altLang="en-US" dirty="0"/>
              <a:t>，本章将采用的是</a:t>
            </a:r>
            <a:r>
              <a:rPr lang="en-US" altLang="zh-CN" dirty="0"/>
              <a:t>scikit-learn</a:t>
            </a:r>
            <a:r>
              <a:rPr lang="zh-CN" altLang="en-US" dirty="0"/>
              <a:t>中的</a:t>
            </a:r>
            <a:r>
              <a:rPr lang="en-US" altLang="zh-CN" dirty="0" err="1"/>
              <a:t>naive_bayes</a:t>
            </a:r>
            <a:r>
              <a:rPr lang="zh-CN" altLang="en-US" dirty="0"/>
              <a:t>模块。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）实现</a:t>
            </a:r>
            <a:r>
              <a:rPr lang="en-US" altLang="zh-CN" dirty="0"/>
              <a:t>KNN</a:t>
            </a:r>
            <a:r>
              <a:rPr lang="zh-CN" altLang="en-US" dirty="0"/>
              <a:t>算法的</a:t>
            </a:r>
            <a:r>
              <a:rPr lang="en-US" altLang="zh-CN" dirty="0"/>
              <a:t>Python</a:t>
            </a:r>
            <a:r>
              <a:rPr lang="zh-CN" altLang="en-US" dirty="0"/>
              <a:t>第三方工具包有</a:t>
            </a:r>
            <a:r>
              <a:rPr lang="en-US" altLang="zh-CN" dirty="0"/>
              <a:t>scikit-learn</a:t>
            </a:r>
            <a:r>
              <a:rPr lang="zh-CN" altLang="en-US" dirty="0"/>
              <a:t>，</a:t>
            </a:r>
            <a:r>
              <a:rPr lang="en-US" altLang="zh-CN" dirty="0" err="1"/>
              <a:t>numpy</a:t>
            </a:r>
            <a:r>
              <a:rPr lang="zh-CN" altLang="en-US" dirty="0"/>
              <a:t>，</a:t>
            </a:r>
            <a:r>
              <a:rPr lang="en-US" altLang="zh-CN" dirty="0"/>
              <a:t>pandas</a:t>
            </a:r>
            <a:r>
              <a:rPr lang="zh-CN" altLang="en-US" dirty="0"/>
              <a:t>，</a:t>
            </a:r>
            <a:r>
              <a:rPr lang="en-US" altLang="zh-CN" dirty="0"/>
              <a:t>matplotlib</a:t>
            </a:r>
            <a:r>
              <a:rPr lang="zh-CN" altLang="en-US" dirty="0"/>
              <a:t>，</a:t>
            </a:r>
            <a:r>
              <a:rPr lang="en-US" altLang="zh-CN" dirty="0"/>
              <a:t>seaborn</a:t>
            </a:r>
            <a:r>
              <a:rPr lang="zh-CN" altLang="en-US" dirty="0"/>
              <a:t>，</a:t>
            </a:r>
            <a:r>
              <a:rPr lang="en-US" altLang="zh-CN" dirty="0"/>
              <a:t>operator</a:t>
            </a:r>
            <a:r>
              <a:rPr lang="zh-CN" altLang="en-US" dirty="0"/>
              <a:t>和</a:t>
            </a:r>
            <a:r>
              <a:rPr lang="en-US" altLang="zh-CN" dirty="0" err="1"/>
              <a:t>os</a:t>
            </a:r>
            <a:r>
              <a:rPr lang="zh-CN" altLang="en-US" dirty="0"/>
              <a:t>等，比较常用的是</a:t>
            </a:r>
            <a:r>
              <a:rPr lang="en-US" altLang="zh-CN" dirty="0"/>
              <a:t>scikit-learn</a:t>
            </a:r>
            <a:r>
              <a:rPr lang="zh-CN" altLang="en-US" dirty="0"/>
              <a:t>，</a:t>
            </a:r>
            <a:r>
              <a:rPr lang="en-US" altLang="zh-CN" dirty="0" err="1"/>
              <a:t>numpy</a:t>
            </a:r>
            <a:r>
              <a:rPr lang="zh-CN" altLang="en-US" dirty="0"/>
              <a:t>，</a:t>
            </a:r>
            <a:r>
              <a:rPr lang="en-US" altLang="zh-CN" dirty="0"/>
              <a:t>pandas</a:t>
            </a:r>
            <a:r>
              <a:rPr lang="zh-CN" altLang="en-US" dirty="0"/>
              <a:t>，</a:t>
            </a:r>
            <a:r>
              <a:rPr lang="en-US" altLang="zh-CN" dirty="0"/>
              <a:t>matplotlib</a:t>
            </a:r>
            <a:r>
              <a:rPr lang="zh-CN" altLang="en-US" dirty="0"/>
              <a:t>包，本章将采用的是</a:t>
            </a:r>
            <a:r>
              <a:rPr lang="en-US" altLang="zh-CN" dirty="0"/>
              <a:t>pandas</a:t>
            </a:r>
            <a:r>
              <a:rPr lang="zh-CN" altLang="en-US" dirty="0"/>
              <a:t>，</a:t>
            </a:r>
            <a:r>
              <a:rPr lang="en-US" altLang="zh-CN" dirty="0" err="1"/>
              <a:t>numpy</a:t>
            </a:r>
            <a:r>
              <a:rPr lang="zh-CN" altLang="en-US" dirty="0"/>
              <a:t>，</a:t>
            </a:r>
            <a:r>
              <a:rPr lang="en-US" altLang="zh-CN" dirty="0"/>
              <a:t>scikit-learn</a:t>
            </a:r>
            <a:r>
              <a:rPr lang="zh-CN" altLang="en-US" dirty="0"/>
              <a:t>，</a:t>
            </a:r>
            <a:r>
              <a:rPr lang="en-US" altLang="zh-CN" dirty="0" err="1"/>
              <a:t>os</a:t>
            </a:r>
            <a:r>
              <a:rPr lang="zh-CN" altLang="en-US" dirty="0"/>
              <a:t>和</a:t>
            </a:r>
            <a:r>
              <a:rPr lang="en-US" altLang="zh-CN" dirty="0"/>
              <a:t>matplotlib</a:t>
            </a:r>
            <a:r>
              <a:rPr lang="zh-CN" altLang="en-US" dirty="0"/>
              <a:t>包。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）实现</a:t>
            </a:r>
            <a:r>
              <a:rPr lang="en-US" altLang="zh-CN" dirty="0"/>
              <a:t>SVM</a:t>
            </a:r>
            <a:r>
              <a:rPr lang="zh-CN" altLang="en-US" dirty="0"/>
              <a:t>算法的</a:t>
            </a:r>
            <a:r>
              <a:rPr lang="en-US" altLang="zh-CN" dirty="0"/>
              <a:t>Python</a:t>
            </a:r>
            <a:r>
              <a:rPr lang="zh-CN" altLang="en-US" dirty="0"/>
              <a:t>第三方工具包有</a:t>
            </a:r>
            <a:r>
              <a:rPr lang="en-US" altLang="zh-CN" dirty="0" err="1"/>
              <a:t>LibSVM</a:t>
            </a:r>
            <a:r>
              <a:rPr lang="zh-CN" altLang="en-US" dirty="0"/>
              <a:t>、</a:t>
            </a:r>
            <a:r>
              <a:rPr lang="en-US" altLang="zh-CN" dirty="0" err="1"/>
              <a:t>skearn</a:t>
            </a:r>
            <a:r>
              <a:rPr lang="zh-CN" altLang="en-US" dirty="0"/>
              <a:t>、</a:t>
            </a:r>
            <a:r>
              <a:rPr lang="en-US" altLang="zh-CN" dirty="0"/>
              <a:t>CVXOPT</a:t>
            </a:r>
            <a:r>
              <a:rPr lang="zh-CN" altLang="en-US" dirty="0"/>
              <a:t>。其中</a:t>
            </a:r>
            <a:r>
              <a:rPr lang="en-US" altLang="zh-CN" dirty="0" err="1"/>
              <a:t>LibSVM</a:t>
            </a:r>
            <a:r>
              <a:rPr lang="zh-CN" altLang="en-US" dirty="0"/>
              <a:t>、</a:t>
            </a:r>
            <a:r>
              <a:rPr lang="en-US" altLang="zh-CN" dirty="0" err="1"/>
              <a:t>skearn</a:t>
            </a:r>
            <a:r>
              <a:rPr lang="zh-CN" altLang="en-US" dirty="0"/>
              <a:t>是将</a:t>
            </a:r>
            <a:r>
              <a:rPr lang="en-US" altLang="zh-CN" dirty="0"/>
              <a:t>SVM</a:t>
            </a:r>
            <a:r>
              <a:rPr lang="zh-CN" altLang="en-US" dirty="0"/>
              <a:t>算法封装为接口供人们使用，具有方便快捷的优点。本章将采用的是</a:t>
            </a:r>
            <a:r>
              <a:rPr lang="en-US" altLang="zh-CN" dirty="0" err="1"/>
              <a:t>skearn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）实现逻辑回归算法的</a:t>
            </a:r>
            <a:r>
              <a:rPr lang="en-US" altLang="zh-CN" dirty="0"/>
              <a:t>Python</a:t>
            </a:r>
            <a:r>
              <a:rPr lang="zh-CN" altLang="en-US" dirty="0"/>
              <a:t>第三方工具包有</a:t>
            </a:r>
            <a:r>
              <a:rPr lang="en-US" altLang="zh-CN" dirty="0"/>
              <a:t>scikit-learn</a:t>
            </a:r>
            <a:r>
              <a:rPr lang="zh-CN" altLang="en-US" dirty="0"/>
              <a:t>等，本章将采用的是</a:t>
            </a:r>
            <a:r>
              <a:rPr lang="en-US" altLang="zh-CN" dirty="0" err="1"/>
              <a:t>sklearn.linear_model.LogisticRegression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59FD0F-75E3-45E9-93D8-F1F760B33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942B41-AE97-4896-805F-3768C8E84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55BF005-FC05-4430-A370-612F542F31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2463"/>
      </p:ext>
    </p:extLst>
  </p:cSld>
  <p:clrMapOvr>
    <a:masterClrMapping/>
  </p:clrMapOvr>
  <p:transition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7BA5-28A5-40B8-93C2-C32D418E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4.4.4 </a:t>
            </a:r>
            <a:r>
              <a:rPr lang="zh-CN" altLang="en-US" dirty="0"/>
              <a:t>步骤及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D4299-9638-4DCB-A5A9-3CA30B45B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（略）</a:t>
            </a:r>
            <a:endParaRPr lang="en-US" altLang="zh-CN" dirty="0"/>
          </a:p>
          <a:p>
            <a:r>
              <a:rPr lang="zh-CN" altLang="en-US" dirty="0"/>
              <a:t>本书提供了四种实现方法</a:t>
            </a:r>
            <a:endParaRPr lang="en-US" altLang="zh-CN" dirty="0"/>
          </a:p>
          <a:p>
            <a:r>
              <a:rPr lang="zh-CN" altLang="en-US" dirty="0"/>
              <a:t>具体步骤及代码参见教材详解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68719F-5367-4AB7-BB44-AB7EC3841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06D703-87A8-49F6-9ED6-089E97D221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DA48303-1E32-4D7D-B425-9CF9FCA6F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98901"/>
      </p:ext>
    </p:extLst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710EA-9BDD-4311-A07F-C7C074CD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20688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二分类、多分类、多标签分类的区别与联系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841307-9C7A-842E-E294-2FA33ACEC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E17580B-95B9-8541-A2D7-AC38ABD11F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557547-0665-A1F0-449F-28723894B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EFBE275-B533-483D-BA53-B75CC3980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93553"/>
              </p:ext>
            </p:extLst>
          </p:nvPr>
        </p:nvGraphicFramePr>
        <p:xfrm>
          <a:off x="812800" y="1556793"/>
          <a:ext cx="10871201" cy="46135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44852">
                  <a:extLst>
                    <a:ext uri="{9D8B030D-6E8A-4147-A177-3AD203B41FA5}">
                      <a16:colId xmlns:a16="http://schemas.microsoft.com/office/drawing/2014/main" val="1538284202"/>
                    </a:ext>
                  </a:extLst>
                </a:gridCol>
                <a:gridCol w="3002244">
                  <a:extLst>
                    <a:ext uri="{9D8B030D-6E8A-4147-A177-3AD203B41FA5}">
                      <a16:colId xmlns:a16="http://schemas.microsoft.com/office/drawing/2014/main" val="112205425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3884321111"/>
                    </a:ext>
                  </a:extLst>
                </a:gridCol>
                <a:gridCol w="3139729">
                  <a:extLst>
                    <a:ext uri="{9D8B030D-6E8A-4147-A177-3AD203B41FA5}">
                      <a16:colId xmlns:a16="http://schemas.microsoft.com/office/drawing/2014/main" val="2498911315"/>
                    </a:ext>
                  </a:extLst>
                </a:gridCol>
              </a:tblGrid>
              <a:tr h="564785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effectLst/>
                        </a:rPr>
                        <a:t> </a:t>
                      </a:r>
                      <a:endParaRPr lang="zh-CN" sz="3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特征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应用场景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常用算法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extLst>
                  <a:ext uri="{0D108BD9-81ED-4DB2-BD59-A6C34878D82A}">
                    <a16:rowId xmlns:a16="http://schemas.microsoft.com/office/drawing/2014/main" val="1046365519"/>
                  </a:ext>
                </a:extLst>
              </a:tr>
              <a:tr h="1475730"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二分类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每个训练样本的标签只有两种可能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例如，判断某以电影是否为国产电影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dirty="0">
                          <a:effectLst/>
                        </a:rPr>
                        <a:t>逻辑回归</a:t>
                      </a:r>
                      <a:endParaRPr lang="zh-CN" sz="3200" dirty="0">
                        <a:effectLst/>
                      </a:endParaRPr>
                    </a:p>
                    <a:p>
                      <a:pPr algn="just"/>
                      <a:r>
                        <a:rPr lang="en-US" sz="2400" dirty="0">
                          <a:effectLst/>
                        </a:rPr>
                        <a:t>SVM</a:t>
                      </a:r>
                      <a:endParaRPr lang="zh-CN" sz="3200" dirty="0">
                        <a:effectLst/>
                      </a:endParaRPr>
                    </a:p>
                    <a:p>
                      <a:pPr algn="just"/>
                      <a:r>
                        <a:rPr lang="zh-CN" sz="2400" dirty="0">
                          <a:effectLst/>
                        </a:rPr>
                        <a:t>贝叶斯二分类器</a:t>
                      </a:r>
                      <a:endParaRPr lang="zh-CN" sz="3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extLst>
                  <a:ext uri="{0D108BD9-81ED-4DB2-BD59-A6C34878D82A}">
                    <a16:rowId xmlns:a16="http://schemas.microsoft.com/office/drawing/2014/main" val="1758716497"/>
                  </a:ext>
                </a:extLst>
              </a:tr>
              <a:tr h="1475730"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多分类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每个训练样本的标签可能有多种情况，但每次只能选择其中的一个标签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例如，将某一电影分类为动作、奇幻、喜剧、恐怖、爱情、纪录片等多种类别之一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随机森林</a:t>
                      </a:r>
                      <a:endParaRPr lang="zh-CN" sz="3200">
                        <a:effectLst/>
                      </a:endParaRPr>
                    </a:p>
                    <a:p>
                      <a:pPr algn="just"/>
                      <a:r>
                        <a:rPr lang="en-US" sz="2400">
                          <a:effectLst/>
                        </a:rPr>
                        <a:t>XGBoost</a:t>
                      </a:r>
                      <a:endParaRPr lang="zh-CN" sz="3200">
                        <a:effectLst/>
                      </a:endParaRPr>
                    </a:p>
                    <a:p>
                      <a:pPr algn="just"/>
                      <a:r>
                        <a:rPr lang="zh-CN" sz="2400">
                          <a:effectLst/>
                        </a:rPr>
                        <a:t>贝叶斯多分类器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extLst>
                  <a:ext uri="{0D108BD9-81ED-4DB2-BD59-A6C34878D82A}">
                    <a16:rowId xmlns:a16="http://schemas.microsoft.com/office/drawing/2014/main" val="3147510211"/>
                  </a:ext>
                </a:extLst>
              </a:tr>
              <a:tr h="1020259"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多标签分类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每个训练样本同时可以有多个标签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>
                          <a:effectLst/>
                        </a:rPr>
                        <a:t>例如，对某电影添加“英语”、“喜剧片</a:t>
                      </a:r>
                      <a:r>
                        <a:rPr lang="en-US" sz="2400">
                          <a:effectLst/>
                        </a:rPr>
                        <a:t>”</a:t>
                      </a:r>
                      <a:r>
                        <a:rPr lang="zh-CN" sz="2400">
                          <a:effectLst/>
                        </a:rPr>
                        <a:t>和“好莱坞”等多个标签</a:t>
                      </a:r>
                      <a:endParaRPr lang="zh-CN" sz="3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400" dirty="0">
                          <a:effectLst/>
                        </a:rPr>
                        <a:t>神经网络算法</a:t>
                      </a:r>
                      <a:r>
                        <a:rPr lang="en-US" sz="2400" dirty="0">
                          <a:effectLst/>
                        </a:rPr>
                        <a:t> </a:t>
                      </a:r>
                      <a:endParaRPr lang="zh-CN" sz="3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01997" marR="101997" marT="0" marB="0"/>
                </a:tc>
                <a:extLst>
                  <a:ext uri="{0D108BD9-81ED-4DB2-BD59-A6C34878D82A}">
                    <a16:rowId xmlns:a16="http://schemas.microsoft.com/office/drawing/2014/main" val="8864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463184"/>
      </p:ext>
    </p:extLst>
  </p:cSld>
  <p:clrMapOvr>
    <a:masterClrMapping/>
  </p:clrMapOvr>
  <p:transition>
    <p:blinds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366CEDF-9468-428B-AF54-CB56CCFBB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4.5</a:t>
            </a:r>
            <a:r>
              <a:rPr lang="zh-CN" altLang="en-US" dirty="0"/>
              <a:t>重点与难点解读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61FDCC98-7636-4746-9212-45EA9C024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21686"/>
      </p:ext>
    </p:extLst>
  </p:cSld>
  <p:clrMapOvr>
    <a:masterClrMapping/>
  </p:clrMapOvr>
  <p:transition>
    <p:blinds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0C5976B-97D5-4175-B946-93043442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0810635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算法的参数及其解读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8E6558-75BC-6172-765D-67CE50019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1D6314E-5455-41E2-9A6B-17C5DF660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547961"/>
              </p:ext>
            </p:extLst>
          </p:nvPr>
        </p:nvGraphicFramePr>
        <p:xfrm>
          <a:off x="812800" y="1484784"/>
          <a:ext cx="10611792" cy="4652668"/>
        </p:xfrm>
        <a:graphic>
          <a:graphicData uri="http://schemas.openxmlformats.org/drawingml/2006/table">
            <a:tbl>
              <a:tblPr/>
              <a:tblGrid>
                <a:gridCol w="2042840">
                  <a:extLst>
                    <a:ext uri="{9D8B030D-6E8A-4147-A177-3AD203B41FA5}">
                      <a16:colId xmlns:a16="http://schemas.microsoft.com/office/drawing/2014/main" val="1067720504"/>
                    </a:ext>
                  </a:extLst>
                </a:gridCol>
                <a:gridCol w="3861952">
                  <a:extLst>
                    <a:ext uri="{9D8B030D-6E8A-4147-A177-3AD203B41FA5}">
                      <a16:colId xmlns:a16="http://schemas.microsoft.com/office/drawing/2014/main" val="3479909661"/>
                    </a:ext>
                  </a:extLst>
                </a:gridCol>
                <a:gridCol w="4707000">
                  <a:extLst>
                    <a:ext uri="{9D8B030D-6E8A-4147-A177-3AD203B41FA5}">
                      <a16:colId xmlns:a16="http://schemas.microsoft.com/office/drawing/2014/main" val="2874350132"/>
                    </a:ext>
                  </a:extLst>
                </a:gridCol>
              </a:tblGrid>
              <a:tr h="329963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参数名称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参数含义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4652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n_neighbors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表示选取最近邻的个数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默认值是</a:t>
                      </a:r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33159"/>
                  </a:ext>
                </a:extLst>
              </a:tr>
              <a:tr h="13712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weights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表示距离权重，本算法中默认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weights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为‘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uniform’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，表示不考虑距离权重这个超参数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当各个邻近点的权重相等时，选用‘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uniform’ 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；当距离远近对于结果影响较大时，选用‘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distance’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；也可采用用户自定义函数。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01996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p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距离参数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常见值有</a:t>
                      </a:r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代表曼哈顿距离公式，</a:t>
                      </a:r>
                      <a:r>
                        <a:rPr lang="en-US" altLang="zh-CN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代表欧氏距离公式。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320416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algorithm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表示选择的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KNN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模型算法类型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具体有‘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auto’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‘ball_tree’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‘kd_tree’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‘brute’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四种类型可选。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21184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metric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距离度量方法，本算法使用欧氏距离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 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通常取值为‘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minkowski’， 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也就是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p=2</a:t>
                      </a: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的欧氏距离。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61985"/>
                  </a:ext>
                </a:extLst>
              </a:tr>
              <a:tr h="5902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leaf_size</a:t>
                      </a:r>
                      <a:endParaRPr lang="en-US" altLang="zh-C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停止建子树的叶子节点数量的阈值</a:t>
                      </a:r>
                      <a:endParaRPr lang="zh-CN" alt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为保证一定的搜索速度和限制占用内存大小，我们需要建子树。</a:t>
                      </a:r>
                      <a:endParaRPr lang="zh-CN" alt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42" marR="6942" marT="6942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837919"/>
      </p:ext>
    </p:extLst>
  </p:cSld>
  <p:clrMapOvr>
    <a:masterClrMapping/>
  </p:clrMapOvr>
  <p:transition>
    <p:blinds dir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8ECCE-63D1-467C-9E59-D173B27F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贝叶斯分类算法的超级参数及其解读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791B02-3C03-5812-9E6E-FDC0D3F0CC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67CC6E2-5097-4F25-9DBF-CC09192D7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0026"/>
              </p:ext>
            </p:extLst>
          </p:nvPr>
        </p:nvGraphicFramePr>
        <p:xfrm>
          <a:off x="812800" y="1647800"/>
          <a:ext cx="10871202" cy="446766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05351">
                  <a:extLst>
                    <a:ext uri="{9D8B030D-6E8A-4147-A177-3AD203B41FA5}">
                      <a16:colId xmlns:a16="http://schemas.microsoft.com/office/drawing/2014/main" val="3657703758"/>
                    </a:ext>
                  </a:extLst>
                </a:gridCol>
                <a:gridCol w="4782707">
                  <a:extLst>
                    <a:ext uri="{9D8B030D-6E8A-4147-A177-3AD203B41FA5}">
                      <a16:colId xmlns:a16="http://schemas.microsoft.com/office/drawing/2014/main" val="3571008106"/>
                    </a:ext>
                  </a:extLst>
                </a:gridCol>
                <a:gridCol w="3583144">
                  <a:extLst>
                    <a:ext uri="{9D8B030D-6E8A-4147-A177-3AD203B41FA5}">
                      <a16:colId xmlns:a16="http://schemas.microsoft.com/office/drawing/2014/main" val="2585661457"/>
                    </a:ext>
                  </a:extLst>
                </a:gridCol>
              </a:tblGrid>
              <a:tr h="401064">
                <a:tc>
                  <a:txBody>
                    <a:bodyPr/>
                    <a:lstStyle/>
                    <a:p>
                      <a:r>
                        <a:rPr lang="zh-CN" sz="2100">
                          <a:effectLst/>
                        </a:rPr>
                        <a:t>参数名称</a:t>
                      </a:r>
                      <a:endParaRPr lang="zh-CN" sz="2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>
                          <a:effectLst/>
                        </a:rPr>
                        <a:t>参数含义</a:t>
                      </a:r>
                      <a:endParaRPr lang="zh-CN" sz="2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>
                          <a:effectLst/>
                        </a:rPr>
                        <a:t>备注</a:t>
                      </a:r>
                      <a:endParaRPr lang="zh-CN" sz="2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extLst>
                  <a:ext uri="{0D108BD9-81ED-4DB2-BD59-A6C34878D82A}">
                    <a16:rowId xmlns:a16="http://schemas.microsoft.com/office/drawing/2014/main" val="1018176021"/>
                  </a:ext>
                </a:extLst>
              </a:tr>
              <a:tr h="1706851">
                <a:tc>
                  <a:txBody>
                    <a:bodyPr/>
                    <a:lstStyle/>
                    <a:p>
                      <a:r>
                        <a:rPr lang="en-US" sz="2100" u="none">
                          <a:effectLst/>
                        </a:rPr>
                        <a:t>prior</a:t>
                      </a:r>
                      <a:endParaRPr lang="zh-CN" sz="21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 u="none" dirty="0">
                          <a:effectLst/>
                        </a:rPr>
                        <a:t>表示样本类别的先验概率，默认值情况下表示根据给定数据集计算先验概率，可通过数组结构的输入（如</a:t>
                      </a:r>
                      <a:r>
                        <a:rPr lang="en-US" sz="2100" u="none" dirty="0">
                          <a:effectLst/>
                        </a:rPr>
                        <a:t>[0.6,0.4]</a:t>
                      </a:r>
                      <a:r>
                        <a:rPr lang="zh-CN" sz="2100" u="none" dirty="0">
                          <a:effectLst/>
                        </a:rPr>
                        <a:t>）对先验概率进行调整</a:t>
                      </a:r>
                      <a:endParaRPr lang="zh-CN" sz="210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>
                          <a:effectLst/>
                        </a:rPr>
                        <a:t>默认值为</a:t>
                      </a:r>
                      <a:r>
                        <a:rPr lang="en-US" sz="2100">
                          <a:effectLst/>
                        </a:rPr>
                        <a:t>None</a:t>
                      </a:r>
                      <a:endParaRPr lang="zh-CN" sz="2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extLst>
                  <a:ext uri="{0D108BD9-81ED-4DB2-BD59-A6C34878D82A}">
                    <a16:rowId xmlns:a16="http://schemas.microsoft.com/office/drawing/2014/main" val="2840136823"/>
                  </a:ext>
                </a:extLst>
              </a:tr>
              <a:tr h="2359745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var_smoothing</a:t>
                      </a:r>
                      <a:endParaRPr lang="zh-CN" sz="2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 u="none" dirty="0">
                          <a:effectLst/>
                        </a:rPr>
                        <a:t>通过对特征的最大方差以给定的比例添加到估计的方差中，用于控制模型估计的稳定性，一般对</a:t>
                      </a:r>
                      <a:r>
                        <a:rPr lang="en-US" sz="2100" u="none" dirty="0" err="1">
                          <a:effectLst/>
                        </a:rPr>
                        <a:t>GaussianNB</a:t>
                      </a:r>
                      <a:r>
                        <a:rPr lang="zh-CN" sz="2100" u="none" dirty="0">
                          <a:effectLst/>
                        </a:rPr>
                        <a:t>的调参主要针对这一参数进行调整</a:t>
                      </a:r>
                      <a:endParaRPr lang="zh-CN" sz="210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tc>
                  <a:txBody>
                    <a:bodyPr/>
                    <a:lstStyle/>
                    <a:p>
                      <a:r>
                        <a:rPr lang="zh-CN" sz="2100" dirty="0">
                          <a:effectLst/>
                        </a:rPr>
                        <a:t>默认值为</a:t>
                      </a:r>
                      <a:r>
                        <a:rPr lang="en-US" sz="2100" dirty="0">
                          <a:effectLst/>
                        </a:rPr>
                        <a:t>1e-9</a:t>
                      </a:r>
                      <a:endParaRPr lang="zh-CN" sz="2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9906" marR="139906" marT="0" marB="0"/>
                </a:tc>
                <a:extLst>
                  <a:ext uri="{0D108BD9-81ED-4DB2-BD59-A6C34878D82A}">
                    <a16:rowId xmlns:a16="http://schemas.microsoft.com/office/drawing/2014/main" val="86383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369762"/>
      </p:ext>
    </p:extLst>
  </p:cSld>
  <p:clrMapOvr>
    <a:masterClrMapping/>
  </p:clrMapOvr>
  <p:transition>
    <p:blinds dir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62B3C-FE5F-4617-99FA-4D6D2447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svm.SVC</a:t>
            </a:r>
            <a:r>
              <a:rPr lang="zh-CN" altLang="en-US" dirty="0"/>
              <a:t>参数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61522-57C0-4B1F-ACAA-183408146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42AADF1-99D6-43A0-B9D6-4BF5C09FA2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8304633"/>
                  </p:ext>
                </p:extLst>
              </p:nvPr>
            </p:nvGraphicFramePr>
            <p:xfrm>
              <a:off x="911424" y="1052736"/>
              <a:ext cx="10009111" cy="5479037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682248">
                      <a:extLst>
                        <a:ext uri="{9D8B030D-6E8A-4147-A177-3AD203B41FA5}">
                          <a16:colId xmlns:a16="http://schemas.microsoft.com/office/drawing/2014/main" val="4250560490"/>
                        </a:ext>
                      </a:extLst>
                    </a:gridCol>
                    <a:gridCol w="2802867">
                      <a:extLst>
                        <a:ext uri="{9D8B030D-6E8A-4147-A177-3AD203B41FA5}">
                          <a16:colId xmlns:a16="http://schemas.microsoft.com/office/drawing/2014/main" val="3780685442"/>
                        </a:ext>
                      </a:extLst>
                    </a:gridCol>
                    <a:gridCol w="5523996">
                      <a:extLst>
                        <a:ext uri="{9D8B030D-6E8A-4147-A177-3AD203B41FA5}">
                          <a16:colId xmlns:a16="http://schemas.microsoft.com/office/drawing/2014/main" val="3662647967"/>
                        </a:ext>
                      </a:extLst>
                    </a:gridCol>
                  </a:tblGrid>
                  <a:tr h="426530"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参数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类型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 dirty="0">
                              <a:effectLst/>
                            </a:rPr>
                            <a:t>意义</a:t>
                          </a:r>
                          <a:endParaRPr lang="zh-CN" sz="16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4212014111"/>
                      </a:ext>
                    </a:extLst>
                  </a:tr>
                  <a:tr h="1015651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C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浮点型，必须为正，默认值为</a:t>
                          </a:r>
                          <a:r>
                            <a:rPr lang="en-US" sz="1600">
                              <a:effectLst/>
                            </a:rPr>
                            <a:t>1.0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在</a:t>
                          </a:r>
                          <a:r>
                            <a:rPr lang="en-US" sz="1600">
                              <a:effectLst/>
                            </a:rPr>
                            <a:t>sklearn.svm.SVC</a:t>
                          </a:r>
                          <a:r>
                            <a:rPr lang="zh-CN" sz="1600">
                              <a:effectLst/>
                            </a:rPr>
                            <a:t>中使用的惩罚是</a:t>
                          </a:r>
                          <a:r>
                            <a:rPr lang="en-US" sz="1600">
                              <a:effectLst/>
                            </a:rPr>
                            <a:t>L2</a:t>
                          </a:r>
                          <a:r>
                            <a:rPr lang="zh-CN" sz="1600">
                              <a:effectLst/>
                            </a:rPr>
                            <a:t>范数的平方，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对应的是此惩罚的正则化参数即惩罚的系数。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大，则表明对分类错误的惩罚大，因此分类结果更倾向全正确的情况；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小，则表明对分类错误的惩罚小，因此分类结果将允许更多错误。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346731561"/>
                      </a:ext>
                    </a:extLst>
                  </a:tr>
                  <a:tr h="968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kernel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可为以下中的任意字符：</a:t>
                          </a:r>
                          <a:r>
                            <a:rPr lang="en-US" sz="1600">
                              <a:effectLst/>
                            </a:rPr>
                            <a:t>‘linear’, ‘poly’, ‘rbf’, ‘sigmoid’, ‘precomputed’</a:t>
                          </a:r>
                          <a:r>
                            <a:rPr lang="zh-CN" sz="1600">
                              <a:effectLst/>
                            </a:rPr>
                            <a:t>；默认为</a:t>
                          </a:r>
                          <a:r>
                            <a:rPr lang="en-US" sz="1600">
                              <a:effectLst/>
                            </a:rPr>
                            <a:t>’rbf’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核函数类型，</a:t>
                          </a:r>
                          <a:r>
                            <a:rPr lang="en-US" sz="1600">
                              <a:effectLst/>
                            </a:rPr>
                            <a:t>‘rbf’</a:t>
                          </a:r>
                          <a:r>
                            <a:rPr lang="zh-CN" sz="1600">
                              <a:effectLst/>
                            </a:rPr>
                            <a:t>为径向基函数；</a:t>
                          </a:r>
                          <a:r>
                            <a:rPr lang="en-US" sz="1600">
                              <a:effectLst/>
                            </a:rPr>
                            <a:t>'linear'</a:t>
                          </a:r>
                          <a:r>
                            <a:rPr lang="zh-CN" sz="1600">
                              <a:effectLst/>
                            </a:rPr>
                            <a:t>为线性核；</a:t>
                          </a:r>
                          <a:r>
                            <a:rPr lang="en-US" sz="1600">
                              <a:effectLst/>
                            </a:rPr>
                            <a:t>‘poly’</a:t>
                          </a:r>
                          <a:r>
                            <a:rPr lang="zh-CN" sz="1600">
                              <a:effectLst/>
                            </a:rPr>
                            <a:t>为多项式核函数。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2918978404"/>
                      </a:ext>
                    </a:extLst>
                  </a:tr>
                  <a:tr h="507826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degree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类型</a:t>
                          </a:r>
                          <a:r>
                            <a:rPr lang="en-US" sz="1600">
                              <a:effectLst/>
                            </a:rPr>
                            <a:t>int,</a:t>
                          </a:r>
                          <a:r>
                            <a:rPr lang="zh-CN" sz="1600">
                              <a:effectLst/>
                            </a:rPr>
                            <a:t>默认值为</a:t>
                          </a: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为当指定</a:t>
                          </a:r>
                          <a:r>
                            <a:rPr lang="en-US" sz="1600">
                              <a:effectLst/>
                            </a:rPr>
                            <a:t>kernel</a:t>
                          </a:r>
                          <a:r>
                            <a:rPr lang="zh-CN" sz="1600">
                              <a:effectLst/>
                            </a:rPr>
                            <a:t>为</a:t>
                          </a:r>
                          <a:r>
                            <a:rPr lang="en-US" sz="1600">
                              <a:effectLst/>
                            </a:rPr>
                            <a:t>'poly'</a:t>
                          </a:r>
                          <a:r>
                            <a:rPr lang="zh-CN" sz="1600">
                              <a:effectLst/>
                            </a:rPr>
                            <a:t>时，表示选择的多项式的最高次数，默认为三次多项式（</a:t>
                          </a:r>
                          <a:r>
                            <a:rPr lang="en-US" sz="1600">
                              <a:effectLst/>
                            </a:rPr>
                            <a:t>poly</a:t>
                          </a:r>
                          <a:r>
                            <a:rPr lang="zh-CN" sz="1600">
                              <a:effectLst/>
                            </a:rPr>
                            <a:t>）。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1346246830"/>
                      </a:ext>
                    </a:extLst>
                  </a:tr>
                  <a:tr h="1545099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gamma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‘</a:t>
                          </a:r>
                          <a:r>
                            <a:rPr lang="en-US" sz="1600">
                              <a:effectLst/>
                            </a:rPr>
                            <a:t>scale</a:t>
                          </a:r>
                          <a:r>
                            <a:rPr lang="zh-CN" sz="1600">
                              <a:effectLst/>
                            </a:rPr>
                            <a:t>’、‘</a:t>
                          </a:r>
                          <a:r>
                            <a:rPr lang="en-US" sz="1600">
                              <a:effectLst/>
                            </a:rPr>
                            <a:t>auto</a:t>
                          </a:r>
                          <a:r>
                            <a:rPr lang="zh-CN" sz="1600">
                              <a:effectLst/>
                            </a:rPr>
                            <a:t>’或者</a:t>
                          </a:r>
                          <a:r>
                            <a:rPr lang="en-US" sz="1600">
                              <a:effectLst/>
                            </a:rPr>
                            <a:t>float</a:t>
                          </a:r>
                          <a:r>
                            <a:rPr lang="zh-CN" sz="1600">
                              <a:effectLst/>
                            </a:rPr>
                            <a:t>，默认值为</a:t>
                          </a:r>
                          <a:r>
                            <a:rPr lang="en-US" sz="1600">
                              <a:effectLst/>
                            </a:rPr>
                            <a:t>’scale’</a:t>
                          </a:r>
                          <a:r>
                            <a:rPr lang="zh-CN" sz="1600">
                              <a:effectLst/>
                            </a:rPr>
                            <a:t>（在</a:t>
                          </a:r>
                          <a:r>
                            <a:rPr lang="en-US" sz="1600">
                              <a:effectLst/>
                            </a:rPr>
                            <a:t>0.22</a:t>
                          </a:r>
                          <a:r>
                            <a:rPr lang="zh-CN" sz="1600">
                              <a:effectLst/>
                            </a:rPr>
                            <a:t>版本之前，默认为‘</a:t>
                          </a:r>
                          <a:r>
                            <a:rPr lang="en-US" sz="1600">
                              <a:effectLst/>
                            </a:rPr>
                            <a:t>auto</a:t>
                          </a:r>
                          <a:r>
                            <a:rPr lang="zh-CN" sz="1600">
                              <a:effectLst/>
                            </a:rPr>
                            <a:t>’）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为‘</a:t>
                          </a:r>
                          <a:r>
                            <a:rPr lang="en-US" sz="1600">
                              <a:effectLst/>
                            </a:rPr>
                            <a:t>rbf</a:t>
                          </a:r>
                          <a:r>
                            <a:rPr lang="zh-CN" sz="1600">
                              <a:effectLst/>
                            </a:rPr>
                            <a:t>’、‘</a:t>
                          </a:r>
                          <a:r>
                            <a:rPr lang="en-US" sz="1600">
                              <a:effectLst/>
                            </a:rPr>
                            <a:t>poly</a:t>
                          </a:r>
                          <a:r>
                            <a:rPr lang="zh-CN" sz="1600">
                              <a:effectLst/>
                            </a:rPr>
                            <a:t>’、‘</a:t>
                          </a:r>
                          <a:r>
                            <a:rPr lang="en-US" sz="1600">
                              <a:effectLst/>
                            </a:rPr>
                            <a:t>sigmoid</a:t>
                          </a:r>
                          <a:r>
                            <a:rPr lang="zh-CN" sz="1600">
                              <a:effectLst/>
                            </a:rPr>
                            <a:t>’的核系数。如果</a:t>
                          </a:r>
                          <a:r>
                            <a:rPr lang="en-US" sz="1600">
                              <a:effectLst/>
                            </a:rPr>
                            <a:t>gamma=’scale’</a:t>
                          </a:r>
                          <a:r>
                            <a:rPr lang="zh-CN" sz="1600">
                              <a:effectLst/>
                            </a:rPr>
                            <a:t>则其值为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features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var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( )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>
                              <a:effectLst/>
                            </a:rPr>
                            <a:t> </a:t>
                          </a:r>
                          <a:r>
                            <a:rPr lang="zh-CN" sz="1600">
                              <a:effectLst/>
                            </a:rPr>
                            <a:t>其中</a:t>
                          </a:r>
                          <a:r>
                            <a:rPr lang="en-US" sz="1600">
                              <a:effectLst/>
                            </a:rPr>
                            <a:t>n_ features</a:t>
                          </a:r>
                          <a:r>
                            <a:rPr lang="zh-CN" sz="1600">
                              <a:effectLst/>
                            </a:rPr>
                            <a:t>是样本特征数，</a:t>
                          </a:r>
                          <a:r>
                            <a:rPr lang="en-US" sz="1600">
                              <a:effectLst/>
                            </a:rPr>
                            <a:t>X.var()</a:t>
                          </a:r>
                          <a:r>
                            <a:rPr lang="zh-CN" sz="1600">
                              <a:effectLst/>
                            </a:rPr>
                            <a:t>指数据的方差；当选</a:t>
                          </a:r>
                          <a:r>
                            <a:rPr lang="en-US" sz="1600">
                              <a:effectLst/>
                            </a:rPr>
                            <a:t>‘auto’</a:t>
                          </a:r>
                          <a:r>
                            <a:rPr lang="zh-CN" sz="1600">
                              <a:effectLst/>
                            </a:rPr>
                            <a:t>参数时</a:t>
                          </a:r>
                          <a:r>
                            <a:rPr lang="en-US" sz="1600">
                              <a:effectLst/>
                            </a:rPr>
                            <a:t>gamma</a:t>
                          </a:r>
                          <a:r>
                            <a:rPr lang="zh-CN" sz="1600">
                              <a:effectLst/>
                            </a:rPr>
                            <a:t>取值为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features</m:t>
                                  </m:r>
                                </m:den>
                              </m:f>
                            </m:oMath>
                          </a14:m>
                          <a:r>
                            <a:rPr lang="zh-CN" sz="1600">
                              <a:effectLst/>
                            </a:rPr>
                            <a:t>，其中</a:t>
                          </a:r>
                          <a:r>
                            <a:rPr lang="en-US" sz="1600">
                              <a:effectLst/>
                            </a:rPr>
                            <a:t>n_ features</a:t>
                          </a:r>
                          <a:r>
                            <a:rPr lang="zh-CN" sz="1600">
                              <a:effectLst/>
                            </a:rPr>
                            <a:t>是样本特征数。</a:t>
                          </a:r>
                        </a:p>
                        <a:p>
                          <a:r>
                            <a:rPr lang="en-US" sz="1600">
                              <a:effectLst/>
                            </a:rPr>
                            <a:t> 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382544580"/>
                      </a:ext>
                    </a:extLst>
                  </a:tr>
                  <a:tr h="1015651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decision_function_shape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默认为</a:t>
                          </a:r>
                          <a:r>
                            <a:rPr lang="en-US" sz="1600">
                              <a:effectLst/>
                            </a:rPr>
                            <a:t>'ovr'</a:t>
                          </a:r>
                          <a:r>
                            <a:rPr lang="zh-CN" sz="1600">
                              <a:effectLst/>
                            </a:rPr>
                            <a:t>，只有两个值可供选择</a:t>
                          </a:r>
                          <a:r>
                            <a:rPr lang="en-US" sz="1600">
                              <a:effectLst/>
                            </a:rPr>
                            <a:t>'ovr'</a:t>
                          </a:r>
                          <a:r>
                            <a:rPr lang="zh-CN" sz="1600">
                              <a:effectLst/>
                            </a:rPr>
                            <a:t>和</a:t>
                          </a:r>
                          <a:r>
                            <a:rPr lang="en-US" sz="1600">
                              <a:effectLst/>
                            </a:rPr>
                            <a:t>‘ovo’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 dirty="0">
                              <a:effectLst/>
                            </a:rPr>
                            <a:t>在处理多分类问题时，确定采用哪种策略。</a:t>
                          </a:r>
                          <a:r>
                            <a:rPr lang="en-US" sz="1600" dirty="0">
                              <a:effectLst/>
                            </a:rPr>
                            <a:t>‘</a:t>
                          </a:r>
                          <a:r>
                            <a:rPr lang="en-US" sz="1600" dirty="0" err="1">
                              <a:effectLst/>
                            </a:rPr>
                            <a:t>ovr</a:t>
                          </a:r>
                          <a:r>
                            <a:rPr lang="en-US" sz="1600" dirty="0">
                              <a:effectLst/>
                            </a:rPr>
                            <a:t>’</a:t>
                          </a:r>
                          <a:r>
                            <a:rPr lang="zh-CN" sz="1600" dirty="0">
                              <a:effectLst/>
                            </a:rPr>
                            <a:t>表示一对一的分类器，假如有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个类别，则需要构建</a:t>
                          </a:r>
                          <a:r>
                            <a:rPr lang="en-US" sz="1600" dirty="0">
                              <a:effectLst/>
                            </a:rPr>
                            <a:t>k*(k-1)/2</a:t>
                          </a:r>
                          <a:r>
                            <a:rPr lang="zh-CN" sz="1600" dirty="0">
                              <a:effectLst/>
                            </a:rPr>
                            <a:t>个分类器；</a:t>
                          </a:r>
                          <a:r>
                            <a:rPr lang="en-US" sz="1600" dirty="0">
                              <a:effectLst/>
                            </a:rPr>
                            <a:t>'</a:t>
                          </a:r>
                          <a:r>
                            <a:rPr lang="en-US" sz="1600" dirty="0" err="1">
                              <a:effectLst/>
                            </a:rPr>
                            <a:t>ovo</a:t>
                          </a:r>
                          <a:r>
                            <a:rPr lang="en-US" sz="1600" dirty="0">
                              <a:effectLst/>
                            </a:rPr>
                            <a:t>'</a:t>
                          </a:r>
                          <a:r>
                            <a:rPr lang="zh-CN" sz="1600" dirty="0">
                              <a:effectLst/>
                            </a:rPr>
                            <a:t>为一对多的分类器，假如有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个类别，则需要构建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个分类器。</a:t>
                          </a:r>
                          <a:endParaRPr lang="zh-CN" sz="16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2380919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42AADF1-99D6-43A0-B9D6-4BF5C09FA2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8304633"/>
                  </p:ext>
                </p:extLst>
              </p:nvPr>
            </p:nvGraphicFramePr>
            <p:xfrm>
              <a:off x="911424" y="1052736"/>
              <a:ext cx="10009111" cy="5479037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1682248">
                      <a:extLst>
                        <a:ext uri="{9D8B030D-6E8A-4147-A177-3AD203B41FA5}">
                          <a16:colId xmlns:a16="http://schemas.microsoft.com/office/drawing/2014/main" val="4250560490"/>
                        </a:ext>
                      </a:extLst>
                    </a:gridCol>
                    <a:gridCol w="2802867">
                      <a:extLst>
                        <a:ext uri="{9D8B030D-6E8A-4147-A177-3AD203B41FA5}">
                          <a16:colId xmlns:a16="http://schemas.microsoft.com/office/drawing/2014/main" val="3780685442"/>
                        </a:ext>
                      </a:extLst>
                    </a:gridCol>
                    <a:gridCol w="5523996">
                      <a:extLst>
                        <a:ext uri="{9D8B030D-6E8A-4147-A177-3AD203B41FA5}">
                          <a16:colId xmlns:a16="http://schemas.microsoft.com/office/drawing/2014/main" val="3662647967"/>
                        </a:ext>
                      </a:extLst>
                    </a:gridCol>
                  </a:tblGrid>
                  <a:tr h="426530"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参数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类型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 dirty="0">
                              <a:effectLst/>
                            </a:rPr>
                            <a:t>意义</a:t>
                          </a:r>
                          <a:endParaRPr lang="zh-CN" sz="16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4212014111"/>
                      </a:ext>
                    </a:extLst>
                  </a:tr>
                  <a:tr h="1015651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C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浮点型，必须为正，默认值为</a:t>
                          </a:r>
                          <a:r>
                            <a:rPr lang="en-US" sz="1600">
                              <a:effectLst/>
                            </a:rPr>
                            <a:t>1.0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在</a:t>
                          </a:r>
                          <a:r>
                            <a:rPr lang="en-US" sz="1600">
                              <a:effectLst/>
                            </a:rPr>
                            <a:t>sklearn.svm.SVC</a:t>
                          </a:r>
                          <a:r>
                            <a:rPr lang="zh-CN" sz="1600">
                              <a:effectLst/>
                            </a:rPr>
                            <a:t>中使用的惩罚是</a:t>
                          </a:r>
                          <a:r>
                            <a:rPr lang="en-US" sz="1600">
                              <a:effectLst/>
                            </a:rPr>
                            <a:t>L2</a:t>
                          </a:r>
                          <a:r>
                            <a:rPr lang="zh-CN" sz="1600">
                              <a:effectLst/>
                            </a:rPr>
                            <a:t>范数的平方，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对应的是此惩罚的正则化参数即惩罚的系数。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大，则表明对分类错误的惩罚大，因此分类结果更倾向全正确的情况；</a:t>
                          </a:r>
                          <a:r>
                            <a:rPr lang="en-US" sz="1600">
                              <a:effectLst/>
                            </a:rPr>
                            <a:t>C</a:t>
                          </a:r>
                          <a:r>
                            <a:rPr lang="zh-CN" sz="1600">
                              <a:effectLst/>
                            </a:rPr>
                            <a:t>小，则表明对分类错误的惩罚小，因此分类结果将允许更多错误。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346731561"/>
                      </a:ext>
                    </a:extLst>
                  </a:tr>
                  <a:tr h="968280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kernel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可为以下中的任意字符：</a:t>
                          </a:r>
                          <a:r>
                            <a:rPr lang="en-US" sz="1600">
                              <a:effectLst/>
                            </a:rPr>
                            <a:t>‘linear’, ‘poly’, ‘rbf’, ‘sigmoid’, ‘precomputed’</a:t>
                          </a:r>
                          <a:r>
                            <a:rPr lang="zh-CN" sz="1600">
                              <a:effectLst/>
                            </a:rPr>
                            <a:t>；默认为</a:t>
                          </a:r>
                          <a:r>
                            <a:rPr lang="en-US" sz="1600">
                              <a:effectLst/>
                            </a:rPr>
                            <a:t>’rbf’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核函数类型，</a:t>
                          </a:r>
                          <a:r>
                            <a:rPr lang="en-US" sz="1600">
                              <a:effectLst/>
                            </a:rPr>
                            <a:t>‘rbf’</a:t>
                          </a:r>
                          <a:r>
                            <a:rPr lang="zh-CN" sz="1600">
                              <a:effectLst/>
                            </a:rPr>
                            <a:t>为径向基函数；</a:t>
                          </a:r>
                          <a:r>
                            <a:rPr lang="en-US" sz="1600">
                              <a:effectLst/>
                            </a:rPr>
                            <a:t>'linear'</a:t>
                          </a:r>
                          <a:r>
                            <a:rPr lang="zh-CN" sz="1600">
                              <a:effectLst/>
                            </a:rPr>
                            <a:t>为线性核；</a:t>
                          </a:r>
                          <a:r>
                            <a:rPr lang="en-US" sz="1600">
                              <a:effectLst/>
                            </a:rPr>
                            <a:t>‘poly’</a:t>
                          </a:r>
                          <a:r>
                            <a:rPr lang="zh-CN" sz="1600">
                              <a:effectLst/>
                            </a:rPr>
                            <a:t>为多项式核函数。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2918978404"/>
                      </a:ext>
                    </a:extLst>
                  </a:tr>
                  <a:tr h="507826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degree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类型</a:t>
                          </a:r>
                          <a:r>
                            <a:rPr lang="en-US" sz="1600">
                              <a:effectLst/>
                            </a:rPr>
                            <a:t>int,</a:t>
                          </a:r>
                          <a:r>
                            <a:rPr lang="zh-CN" sz="1600">
                              <a:effectLst/>
                            </a:rPr>
                            <a:t>默认值为</a:t>
                          </a:r>
                          <a:r>
                            <a:rPr lang="en-US" sz="1600">
                              <a:effectLst/>
                            </a:rPr>
                            <a:t>3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为当指定</a:t>
                          </a:r>
                          <a:r>
                            <a:rPr lang="en-US" sz="1600">
                              <a:effectLst/>
                            </a:rPr>
                            <a:t>kernel</a:t>
                          </a:r>
                          <a:r>
                            <a:rPr lang="zh-CN" sz="1600">
                              <a:effectLst/>
                            </a:rPr>
                            <a:t>为</a:t>
                          </a:r>
                          <a:r>
                            <a:rPr lang="en-US" sz="1600">
                              <a:effectLst/>
                            </a:rPr>
                            <a:t>'poly'</a:t>
                          </a:r>
                          <a:r>
                            <a:rPr lang="zh-CN" sz="1600">
                              <a:effectLst/>
                            </a:rPr>
                            <a:t>时，表示选择的多项式的最高次数，默认为三次多项式（</a:t>
                          </a:r>
                          <a:r>
                            <a:rPr lang="en-US" sz="1600">
                              <a:effectLst/>
                            </a:rPr>
                            <a:t>poly</a:t>
                          </a:r>
                          <a:r>
                            <a:rPr lang="zh-CN" sz="1600">
                              <a:effectLst/>
                            </a:rPr>
                            <a:t>）。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1346246830"/>
                      </a:ext>
                    </a:extLst>
                  </a:tr>
                  <a:tr h="1545099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gamma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‘</a:t>
                          </a:r>
                          <a:r>
                            <a:rPr lang="en-US" sz="1600">
                              <a:effectLst/>
                            </a:rPr>
                            <a:t>scale</a:t>
                          </a:r>
                          <a:r>
                            <a:rPr lang="zh-CN" sz="1600">
                              <a:effectLst/>
                            </a:rPr>
                            <a:t>’、‘</a:t>
                          </a:r>
                          <a:r>
                            <a:rPr lang="en-US" sz="1600">
                              <a:effectLst/>
                            </a:rPr>
                            <a:t>auto</a:t>
                          </a:r>
                          <a:r>
                            <a:rPr lang="zh-CN" sz="1600">
                              <a:effectLst/>
                            </a:rPr>
                            <a:t>’或者</a:t>
                          </a:r>
                          <a:r>
                            <a:rPr lang="en-US" sz="1600">
                              <a:effectLst/>
                            </a:rPr>
                            <a:t>float</a:t>
                          </a:r>
                          <a:r>
                            <a:rPr lang="zh-CN" sz="1600">
                              <a:effectLst/>
                            </a:rPr>
                            <a:t>，默认值为</a:t>
                          </a:r>
                          <a:r>
                            <a:rPr lang="en-US" sz="1600">
                              <a:effectLst/>
                            </a:rPr>
                            <a:t>’scale’</a:t>
                          </a:r>
                          <a:r>
                            <a:rPr lang="zh-CN" sz="1600">
                              <a:effectLst/>
                            </a:rPr>
                            <a:t>（在</a:t>
                          </a:r>
                          <a:r>
                            <a:rPr lang="en-US" sz="1600">
                              <a:effectLst/>
                            </a:rPr>
                            <a:t>0.22</a:t>
                          </a:r>
                          <a:r>
                            <a:rPr lang="zh-CN" sz="1600">
                              <a:effectLst/>
                            </a:rPr>
                            <a:t>版本之前，默认为‘</a:t>
                          </a:r>
                          <a:r>
                            <a:rPr lang="en-US" sz="1600">
                              <a:effectLst/>
                            </a:rPr>
                            <a:t>auto</a:t>
                          </a:r>
                          <a:r>
                            <a:rPr lang="zh-CN" sz="1600">
                              <a:effectLst/>
                            </a:rPr>
                            <a:t>’）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419" marR="66419" marT="0" marB="0">
                        <a:blipFill>
                          <a:blip r:embed="rId2"/>
                          <a:stretch>
                            <a:fillRect l="-81257" t="-192520" r="-441" b="-70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544580"/>
                      </a:ext>
                    </a:extLst>
                  </a:tr>
                  <a:tr h="1015651">
                    <a:tc>
                      <a:txBody>
                        <a:bodyPr/>
                        <a:lstStyle/>
                        <a:p>
                          <a:r>
                            <a:rPr lang="en-US" sz="1600">
                              <a:effectLst/>
                            </a:rPr>
                            <a:t>decision_function_shape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>
                              <a:effectLst/>
                            </a:rPr>
                            <a:t>默认为</a:t>
                          </a:r>
                          <a:r>
                            <a:rPr lang="en-US" sz="1600">
                              <a:effectLst/>
                            </a:rPr>
                            <a:t>'ovr'</a:t>
                          </a:r>
                          <a:r>
                            <a:rPr lang="zh-CN" sz="1600">
                              <a:effectLst/>
                            </a:rPr>
                            <a:t>，只有两个值可供选择</a:t>
                          </a:r>
                          <a:r>
                            <a:rPr lang="en-US" sz="1600">
                              <a:effectLst/>
                            </a:rPr>
                            <a:t>'ovr'</a:t>
                          </a:r>
                          <a:r>
                            <a:rPr lang="zh-CN" sz="1600">
                              <a:effectLst/>
                            </a:rPr>
                            <a:t>和</a:t>
                          </a:r>
                          <a:r>
                            <a:rPr lang="en-US" sz="1600">
                              <a:effectLst/>
                            </a:rPr>
                            <a:t>‘ovo’</a:t>
                          </a:r>
                          <a:endParaRPr lang="zh-CN" sz="160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tc>
                      <a:txBody>
                        <a:bodyPr/>
                        <a:lstStyle/>
                        <a:p>
                          <a:r>
                            <a:rPr lang="zh-CN" sz="1600" dirty="0">
                              <a:effectLst/>
                            </a:rPr>
                            <a:t>在处理多分类问题时，确定采用哪种策略。</a:t>
                          </a:r>
                          <a:r>
                            <a:rPr lang="en-US" sz="1600" dirty="0">
                              <a:effectLst/>
                            </a:rPr>
                            <a:t>‘</a:t>
                          </a:r>
                          <a:r>
                            <a:rPr lang="en-US" sz="1600" dirty="0" err="1">
                              <a:effectLst/>
                            </a:rPr>
                            <a:t>ovr</a:t>
                          </a:r>
                          <a:r>
                            <a:rPr lang="en-US" sz="1600" dirty="0">
                              <a:effectLst/>
                            </a:rPr>
                            <a:t>’</a:t>
                          </a:r>
                          <a:r>
                            <a:rPr lang="zh-CN" sz="1600" dirty="0">
                              <a:effectLst/>
                            </a:rPr>
                            <a:t>表示一对一的分类器，假如有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个类别，则需要构建</a:t>
                          </a:r>
                          <a:r>
                            <a:rPr lang="en-US" sz="1600" dirty="0">
                              <a:effectLst/>
                            </a:rPr>
                            <a:t>k*(k-1)/2</a:t>
                          </a:r>
                          <a:r>
                            <a:rPr lang="zh-CN" sz="1600" dirty="0">
                              <a:effectLst/>
                            </a:rPr>
                            <a:t>个分类器；</a:t>
                          </a:r>
                          <a:r>
                            <a:rPr lang="en-US" sz="1600" dirty="0">
                              <a:effectLst/>
                            </a:rPr>
                            <a:t>'</a:t>
                          </a:r>
                          <a:r>
                            <a:rPr lang="en-US" sz="1600" dirty="0" err="1">
                              <a:effectLst/>
                            </a:rPr>
                            <a:t>ovo</a:t>
                          </a:r>
                          <a:r>
                            <a:rPr lang="en-US" sz="1600" dirty="0">
                              <a:effectLst/>
                            </a:rPr>
                            <a:t>'</a:t>
                          </a:r>
                          <a:r>
                            <a:rPr lang="zh-CN" sz="1600" dirty="0">
                              <a:effectLst/>
                            </a:rPr>
                            <a:t>为一对多的分类器，假如有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个类别，则需要构建</a:t>
                          </a:r>
                          <a:r>
                            <a:rPr lang="en-US" sz="1600" dirty="0">
                              <a:effectLst/>
                            </a:rPr>
                            <a:t>k</a:t>
                          </a:r>
                          <a:r>
                            <a:rPr lang="zh-CN" sz="1600" dirty="0">
                              <a:effectLst/>
                            </a:rPr>
                            <a:t>个分类器。</a:t>
                          </a:r>
                          <a:endParaRPr lang="zh-CN" sz="1600" dirty="0">
                            <a:effectLst/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2" charset="-122"/>
                          </a:endParaRPr>
                        </a:p>
                      </a:txBody>
                      <a:tcPr marL="66419" marR="66419" marT="0" marB="0"/>
                    </a:tc>
                    <a:extLst>
                      <a:ext uri="{0D108BD9-81ED-4DB2-BD59-A6C34878D82A}">
                        <a16:rowId xmlns:a16="http://schemas.microsoft.com/office/drawing/2014/main" val="23809192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0352069"/>
      </p:ext>
    </p:extLst>
  </p:cSld>
  <p:clrMapOvr>
    <a:masterClrMapping/>
  </p:clrMapOvr>
  <p:transition>
    <p:blinds dir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1147B-34A3-4AFF-9869-47E00CFC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逻辑回归超级参数及其解读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78C1DD-D75A-4E03-00B4-9534F4A169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3CCE28F-3010-44F1-AE0F-5BAFAE4AE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74847"/>
              </p:ext>
            </p:extLst>
          </p:nvPr>
        </p:nvGraphicFramePr>
        <p:xfrm>
          <a:off x="812800" y="1854047"/>
          <a:ext cx="10871201" cy="405516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02898">
                  <a:extLst>
                    <a:ext uri="{9D8B030D-6E8A-4147-A177-3AD203B41FA5}">
                      <a16:colId xmlns:a16="http://schemas.microsoft.com/office/drawing/2014/main" val="3690893397"/>
                    </a:ext>
                  </a:extLst>
                </a:gridCol>
                <a:gridCol w="5303747">
                  <a:extLst>
                    <a:ext uri="{9D8B030D-6E8A-4147-A177-3AD203B41FA5}">
                      <a16:colId xmlns:a16="http://schemas.microsoft.com/office/drawing/2014/main" val="3882524097"/>
                    </a:ext>
                  </a:extLst>
                </a:gridCol>
                <a:gridCol w="3964556">
                  <a:extLst>
                    <a:ext uri="{9D8B030D-6E8A-4147-A177-3AD203B41FA5}">
                      <a16:colId xmlns:a16="http://schemas.microsoft.com/office/drawing/2014/main" val="2386916616"/>
                    </a:ext>
                  </a:extLst>
                </a:gridCol>
              </a:tblGrid>
              <a:tr h="426338">
                <a:tc>
                  <a:txBody>
                    <a:bodyPr/>
                    <a:lstStyle/>
                    <a:p>
                      <a:pPr algn="just"/>
                      <a:r>
                        <a:rPr lang="zh-CN" sz="2300" u="none">
                          <a:effectLst/>
                        </a:rPr>
                        <a:t>参数名称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>
                          <a:effectLst/>
                        </a:rPr>
                        <a:t>参数含义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>
                          <a:effectLst/>
                        </a:rPr>
                        <a:t>备注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extLst>
                  <a:ext uri="{0D108BD9-81ED-4DB2-BD59-A6C34878D82A}">
                    <a16:rowId xmlns:a16="http://schemas.microsoft.com/office/drawing/2014/main" val="2482208941"/>
                  </a:ext>
                </a:extLst>
              </a:tr>
              <a:tr h="1120376">
                <a:tc>
                  <a:txBody>
                    <a:bodyPr/>
                    <a:lstStyle/>
                    <a:p>
                      <a:pPr algn="just"/>
                      <a:r>
                        <a:rPr lang="en-US" sz="2300" u="none">
                          <a:effectLst/>
                        </a:rPr>
                        <a:t>C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 dirty="0">
                          <a:effectLst/>
                        </a:rPr>
                        <a:t>用于控制正则化的强度。此值与正则化的强度负相关，即</a:t>
                      </a:r>
                      <a:r>
                        <a:rPr lang="en-US" sz="2300" u="none" dirty="0">
                          <a:effectLst/>
                        </a:rPr>
                        <a:t>C</a:t>
                      </a:r>
                      <a:r>
                        <a:rPr lang="zh-CN" sz="2300" u="none" dirty="0">
                          <a:effectLst/>
                        </a:rPr>
                        <a:t>值越大，正则化越弱</a:t>
                      </a:r>
                      <a:endParaRPr lang="zh-CN" sz="230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>
                          <a:effectLst/>
                        </a:rPr>
                        <a:t>默认值</a:t>
                      </a:r>
                      <a:r>
                        <a:rPr lang="en-US" sz="2300" u="none">
                          <a:effectLst/>
                        </a:rPr>
                        <a:t>=1.0</a:t>
                      </a:r>
                      <a:r>
                        <a:rPr lang="zh-CN" sz="2300" u="none" strike="sngStrike">
                          <a:effectLst/>
                        </a:rPr>
                        <a:t>无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extLst>
                  <a:ext uri="{0D108BD9-81ED-4DB2-BD59-A6C34878D82A}">
                    <a16:rowId xmlns:a16="http://schemas.microsoft.com/office/drawing/2014/main" val="1224555085"/>
                  </a:ext>
                </a:extLst>
              </a:tr>
              <a:tr h="2508453">
                <a:tc>
                  <a:txBody>
                    <a:bodyPr/>
                    <a:lstStyle/>
                    <a:p>
                      <a:pPr algn="just"/>
                      <a:r>
                        <a:rPr lang="en-US" sz="2300" u="none">
                          <a:effectLst/>
                        </a:rPr>
                        <a:t>penalty</a:t>
                      </a:r>
                      <a:endParaRPr lang="zh-CN" sz="2300" u="none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 dirty="0">
                          <a:effectLst/>
                        </a:rPr>
                        <a:t>用于指定惩罚中使用的规范。</a:t>
                      </a:r>
                      <a:r>
                        <a:rPr lang="en-US" sz="2300" u="none" dirty="0">
                          <a:effectLst/>
                        </a:rPr>
                        <a:t>“ newton-cg”</a:t>
                      </a:r>
                      <a:r>
                        <a:rPr lang="zh-CN" sz="2300" u="none" dirty="0">
                          <a:effectLst/>
                        </a:rPr>
                        <a:t>、</a:t>
                      </a:r>
                      <a:r>
                        <a:rPr lang="en-US" sz="2300" u="none" dirty="0">
                          <a:effectLst/>
                        </a:rPr>
                        <a:t>“ sag”</a:t>
                      </a:r>
                      <a:r>
                        <a:rPr lang="zh-CN" sz="2300" u="none" dirty="0">
                          <a:effectLst/>
                        </a:rPr>
                        <a:t>和</a:t>
                      </a:r>
                      <a:r>
                        <a:rPr lang="en-US" sz="2300" u="none" dirty="0">
                          <a:effectLst/>
                        </a:rPr>
                        <a:t>“ </a:t>
                      </a:r>
                      <a:r>
                        <a:rPr lang="en-US" sz="2300" u="none" dirty="0" err="1">
                          <a:effectLst/>
                        </a:rPr>
                        <a:t>lbfgs</a:t>
                      </a:r>
                      <a:r>
                        <a:rPr lang="en-US" sz="2300" u="none" dirty="0">
                          <a:effectLst/>
                        </a:rPr>
                        <a:t>”</a:t>
                      </a:r>
                      <a:r>
                        <a:rPr lang="zh-CN" sz="2300" u="none" dirty="0">
                          <a:effectLst/>
                        </a:rPr>
                        <a:t>解算器只支持</a:t>
                      </a:r>
                      <a:r>
                        <a:rPr lang="en-US" sz="2300" u="none" dirty="0">
                          <a:effectLst/>
                        </a:rPr>
                        <a:t> l2</a:t>
                      </a:r>
                      <a:r>
                        <a:rPr lang="zh-CN" sz="2300" u="none" dirty="0">
                          <a:effectLst/>
                        </a:rPr>
                        <a:t>正则化。</a:t>
                      </a:r>
                      <a:r>
                        <a:rPr lang="en-US" sz="2300" u="none" dirty="0">
                          <a:effectLst/>
                        </a:rPr>
                        <a:t>'</a:t>
                      </a:r>
                      <a:r>
                        <a:rPr lang="en-US" sz="2300" u="none" dirty="0" err="1">
                          <a:effectLst/>
                        </a:rPr>
                        <a:t>liblinear</a:t>
                      </a:r>
                      <a:r>
                        <a:rPr lang="en-US" sz="2300" u="none" dirty="0">
                          <a:effectLst/>
                        </a:rPr>
                        <a:t>' </a:t>
                      </a:r>
                      <a:r>
                        <a:rPr lang="zh-CN" sz="2300" u="none" dirty="0">
                          <a:effectLst/>
                        </a:rPr>
                        <a:t>求解器支持</a:t>
                      </a:r>
                      <a:r>
                        <a:rPr lang="en-US" sz="2300" u="none" dirty="0">
                          <a:effectLst/>
                        </a:rPr>
                        <a:t> L1 </a:t>
                      </a:r>
                      <a:r>
                        <a:rPr lang="zh-CN" sz="2300" u="none" dirty="0">
                          <a:effectLst/>
                        </a:rPr>
                        <a:t>和</a:t>
                      </a:r>
                      <a:r>
                        <a:rPr lang="en-US" sz="2300" u="none" dirty="0">
                          <a:effectLst/>
                        </a:rPr>
                        <a:t> L2 </a:t>
                      </a:r>
                      <a:r>
                        <a:rPr lang="zh-CN" sz="2300" u="none" dirty="0">
                          <a:effectLst/>
                        </a:rPr>
                        <a:t>正则化。</a:t>
                      </a:r>
                      <a:r>
                        <a:rPr lang="en-US" sz="2300" u="none" dirty="0">
                          <a:effectLst/>
                        </a:rPr>
                        <a:t>“ </a:t>
                      </a:r>
                      <a:r>
                        <a:rPr lang="en-US" sz="2300" u="none" dirty="0" err="1">
                          <a:effectLst/>
                        </a:rPr>
                        <a:t>elasticnet</a:t>
                      </a:r>
                      <a:r>
                        <a:rPr lang="en-US" sz="2300" u="none" dirty="0">
                          <a:effectLst/>
                        </a:rPr>
                        <a:t>”</a:t>
                      </a:r>
                      <a:r>
                        <a:rPr lang="zh-CN" sz="2300" u="none" dirty="0">
                          <a:effectLst/>
                        </a:rPr>
                        <a:t>只由</a:t>
                      </a:r>
                      <a:r>
                        <a:rPr lang="en-US" sz="2300" u="none" dirty="0">
                          <a:effectLst/>
                        </a:rPr>
                        <a:t>“ </a:t>
                      </a:r>
                      <a:r>
                        <a:rPr lang="en-US" sz="2300" u="none" dirty="0" err="1">
                          <a:effectLst/>
                        </a:rPr>
                        <a:t>saga”solver</a:t>
                      </a:r>
                      <a:r>
                        <a:rPr lang="en-US" sz="2300" u="none" dirty="0">
                          <a:effectLst/>
                        </a:rPr>
                        <a:t> </a:t>
                      </a:r>
                      <a:r>
                        <a:rPr lang="zh-CN" sz="2300" u="none" dirty="0">
                          <a:effectLst/>
                        </a:rPr>
                        <a:t>提供支持。如果</a:t>
                      </a:r>
                      <a:r>
                        <a:rPr lang="en-US" sz="2300" u="none" dirty="0">
                          <a:effectLst/>
                        </a:rPr>
                        <a:t>“</a:t>
                      </a:r>
                      <a:r>
                        <a:rPr lang="zh-CN" sz="2300" u="none" dirty="0">
                          <a:effectLst/>
                        </a:rPr>
                        <a:t>无</a:t>
                      </a:r>
                      <a:r>
                        <a:rPr lang="en-US" sz="2300" u="none" dirty="0">
                          <a:effectLst/>
                        </a:rPr>
                        <a:t>”(</a:t>
                      </a:r>
                      <a:r>
                        <a:rPr lang="zh-CN" sz="2300" u="none" dirty="0">
                          <a:effectLst/>
                        </a:rPr>
                        <a:t>不受线性求解器的支持</a:t>
                      </a:r>
                      <a:r>
                        <a:rPr lang="en-US" sz="2300" u="none" dirty="0">
                          <a:effectLst/>
                        </a:rPr>
                        <a:t>) </a:t>
                      </a:r>
                      <a:r>
                        <a:rPr lang="zh-CN" sz="2300" u="none" dirty="0">
                          <a:effectLst/>
                        </a:rPr>
                        <a:t>，则不应用正则化</a:t>
                      </a:r>
                      <a:endParaRPr lang="zh-CN" sz="230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300" u="none" dirty="0">
                          <a:effectLst/>
                        </a:rPr>
                        <a:t>默认值</a:t>
                      </a:r>
                      <a:r>
                        <a:rPr lang="en-US" sz="2300" u="none" dirty="0">
                          <a:effectLst/>
                        </a:rPr>
                        <a:t>=l2</a:t>
                      </a:r>
                      <a:r>
                        <a:rPr lang="zh-CN" sz="2300" u="none" dirty="0">
                          <a:effectLst/>
                        </a:rPr>
                        <a:t>，具体参数值有</a:t>
                      </a:r>
                      <a:r>
                        <a:rPr lang="en-US" sz="2300" u="none" dirty="0">
                          <a:effectLst/>
                        </a:rPr>
                        <a:t>{‘l1’, ‘l2’, ‘</a:t>
                      </a:r>
                      <a:r>
                        <a:rPr lang="en-US" sz="2300" u="none" dirty="0" err="1">
                          <a:effectLst/>
                        </a:rPr>
                        <a:t>elasticnet</a:t>
                      </a:r>
                      <a:r>
                        <a:rPr lang="en-US" sz="2300" u="none" dirty="0">
                          <a:effectLst/>
                        </a:rPr>
                        <a:t>’, ‘none’}</a:t>
                      </a:r>
                      <a:r>
                        <a:rPr lang="zh-CN" sz="2300" u="none" strike="sngStrike" dirty="0">
                          <a:effectLst/>
                        </a:rPr>
                        <a:t>无</a:t>
                      </a:r>
                      <a:endParaRPr lang="zh-CN" sz="2300" u="none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48722" marR="148722" marT="0" marB="0"/>
                </a:tc>
                <a:extLst>
                  <a:ext uri="{0D108BD9-81ED-4DB2-BD59-A6C34878D82A}">
                    <a16:rowId xmlns:a16="http://schemas.microsoft.com/office/drawing/2014/main" val="90930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826521"/>
      </p:ext>
    </p:extLst>
  </p:cSld>
  <p:clrMapOvr>
    <a:masterClrMapping/>
  </p:clrMapOvr>
  <p:transition>
    <p:blinds dir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F82A7-EC4B-4145-A8B3-6766F5AA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数据变换与特征缩放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E4996-6A2E-4E6B-A898-86FE79B9B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在数据分析中，数据的变换（</a:t>
            </a:r>
            <a:r>
              <a:rPr lang="en-US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Transforming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）的本质为数据的特征缩放（</a:t>
            </a:r>
            <a:r>
              <a:rPr lang="en-US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Feature Scaling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），通常涉及两种方法：</a:t>
            </a:r>
            <a:endParaRPr lang="en-US" altLang="zh-CN" sz="28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规范化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Normalization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标准化（</a:t>
            </a:r>
            <a:r>
              <a:rPr lang="en-US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Standardization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最常用的</a:t>
            </a:r>
            <a:r>
              <a:rPr lang="zh-CN" altLang="en-US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规范化</a:t>
            </a:r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方法</a:t>
            </a:r>
            <a:endParaRPr lang="en-US" altLang="zh-CN" sz="28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Max-Min</a:t>
            </a:r>
            <a:r>
              <a:rPr lang="zh-CN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缩放（</a:t>
            </a:r>
            <a:r>
              <a:rPr lang="en-US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Min-Max Scaling</a:t>
            </a:r>
            <a:r>
              <a:rPr lang="zh-CN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8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最常用的标准化方法</a:t>
            </a:r>
            <a:endParaRPr lang="en-US" altLang="zh-CN" sz="2800" kern="100" dirty="0">
              <a:effectLst/>
              <a:latin typeface="华文宋体" panose="02010600040101010101" pitchFamily="2" charset="-122"/>
              <a:ea typeface="华文宋体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z-Score</a:t>
            </a:r>
            <a:r>
              <a:rPr lang="zh-CN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规范化（</a:t>
            </a:r>
            <a:r>
              <a:rPr lang="en-US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Z-Score Normalization</a:t>
            </a:r>
            <a:r>
              <a:rPr lang="zh-CN" altLang="zh-CN" sz="2400" kern="100" dirty="0">
                <a:effectLst/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pitchFamily="18" charset="0"/>
              </a:rPr>
              <a:t>）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FDFDF5-2A59-43D3-B4B6-275B37B9B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51827"/>
      </p:ext>
    </p:extLst>
  </p:cSld>
  <p:clrMapOvr>
    <a:masterClrMapping/>
  </p:clrMapOvr>
  <p:transition>
    <p:blinds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118CD-C06F-49C5-9453-75B74BAE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数据变换处理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AC41DB-D104-44F7-8538-B071A23E8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D327850-9235-418D-9462-7FF70D8D8D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415642"/>
              </p:ext>
            </p:extLst>
          </p:nvPr>
        </p:nvGraphicFramePr>
        <p:xfrm>
          <a:off x="1703512" y="2420888"/>
          <a:ext cx="3960440" cy="157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5" r:id="rId3" imgW="1104900" imgH="431800" progId="Equation.DSMT4">
                  <p:embed/>
                </p:oleObj>
              </mc:Choice>
              <mc:Fallback>
                <p:oleObj r:id="rId3" imgW="11049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2420888"/>
                        <a:ext cx="3960440" cy="15762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F7AC050F-66A8-4884-AD75-F31DF8808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79CE461-2129-45C2-9CA4-DA008AE67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943156"/>
              </p:ext>
            </p:extLst>
          </p:nvPr>
        </p:nvGraphicFramePr>
        <p:xfrm>
          <a:off x="7320136" y="2578466"/>
          <a:ext cx="2808312" cy="141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6" r:id="rId5" imgW="774364" imgH="393529" progId="Equation.DSMT4">
                  <p:embed/>
                </p:oleObj>
              </mc:Choice>
              <mc:Fallback>
                <p:oleObj r:id="rId5" imgW="774364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136" y="2578466"/>
                        <a:ext cx="2808312" cy="14186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0316F00-3AA8-45A2-A6C8-BD7862EDC50A}"/>
              </a:ext>
            </a:extLst>
          </p:cNvPr>
          <p:cNvSpPr txBox="1"/>
          <p:nvPr/>
        </p:nvSpPr>
        <p:spPr>
          <a:xfrm>
            <a:off x="2607931" y="5085184"/>
            <a:ext cx="215160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Min-Max Scaling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FAF6A6-3544-4DCC-B8E9-10ADF7D5B233}"/>
              </a:ext>
            </a:extLst>
          </p:cNvPr>
          <p:cNvSpPr txBox="1"/>
          <p:nvPr/>
        </p:nvSpPr>
        <p:spPr>
          <a:xfrm>
            <a:off x="7536160" y="5085184"/>
            <a:ext cx="215160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z-Score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规范化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06943"/>
      </p:ext>
    </p:extLst>
  </p:cSld>
  <p:clrMapOvr>
    <a:masterClrMapping/>
  </p:clrMapOvr>
  <p:transition>
    <p:blinds dir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CBB9-FDFE-4254-8A02-093E0495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4.5.4 </a:t>
            </a:r>
            <a:r>
              <a:rPr lang="zh-CN" altLang="en-US" dirty="0"/>
              <a:t>极大似然估计（</a:t>
            </a:r>
            <a:r>
              <a:rPr lang="en-US" altLang="zh-CN">
                <a:effectLst/>
              </a:rPr>
              <a:t>Maximum Likelihood Estimation </a:t>
            </a:r>
            <a:r>
              <a:rPr lang="zh-CN" altLang="en-US" dirty="0"/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9DACE5-B901-46C6-93A0-67E4A0E6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8" y="1500175"/>
            <a:ext cx="9922724" cy="4762910"/>
          </a:xfrm>
          <a:prstGeom prst="rect">
            <a:avLst/>
          </a:prstGeom>
          <a:noFill/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531E8AC-467A-90E5-B3F9-D09478764E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82C3E9D-F481-7538-B218-FB66B05A55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646D5EC-3DC7-65E1-B83F-0800B9431D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81428"/>
      </p:ext>
    </p:extLst>
  </p:cSld>
  <p:clrMapOvr>
    <a:masterClrMapping/>
  </p:clrMapOvr>
  <p:transition>
    <p:blinds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B3C7E-D528-4467-9D33-57A5AEE8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4.5.5 </a:t>
            </a:r>
            <a:r>
              <a:rPr lang="zh-CN" altLang="en-US" dirty="0"/>
              <a:t>判别模型与生成模型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D5DA10-A93D-4BD0-8A56-1F660478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619370"/>
            <a:ext cx="10871200" cy="4524519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EE59E07-A3AB-4D62-B3AB-E68A1156F9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54258"/>
      </p:ext>
    </p:extLst>
  </p:cSld>
  <p:clrMapOvr>
    <a:masterClrMapping/>
  </p:clrMapOvr>
  <p:transition>
    <p:blinds dir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4BFC6-E505-409C-AAF8-347F30A9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4.5.6 </a:t>
            </a:r>
            <a:r>
              <a:rPr lang="zh-CN" altLang="en-US" dirty="0"/>
              <a:t>类别不平衡问题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4EA196-DC90-4820-B3DA-CD658661C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12923F-C9F6-4CDD-A7B9-2929A5EC1E9C}"/>
                  </a:ext>
                </a:extLst>
              </p:cNvPr>
              <p:cNvSpPr txBox="1"/>
              <p:nvPr/>
            </p:nvSpPr>
            <p:spPr>
              <a:xfrm>
                <a:off x="1199456" y="2060848"/>
                <a:ext cx="9577064" cy="3476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9240">
                  <a:lnSpc>
                    <a:spcPct val="150000"/>
                  </a:lnSpc>
                </a:pP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在机器学习中，解决类别不平衡的方法为“重新缩放（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rescaling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）”，即对预测值进行调整（缩放）。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cs typeface="宋体" panose="02010600030101010101" pitchFamily="2" charset="-122"/>
                </a:endParaRPr>
              </a:p>
              <a:p>
                <a:pPr indent="269240">
                  <a:lnSpc>
                    <a:spcPct val="150000"/>
                  </a:lnSpc>
                </a:pP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以二分类问题为例，令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m</a:t>
                </a:r>
                <a:r>
                  <a:rPr lang="en-US" altLang="zh-CN" sz="2400" baseline="300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+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和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m</a:t>
                </a:r>
                <a:r>
                  <a:rPr lang="en-US" altLang="zh-CN" sz="2400" baseline="300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-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为训练集中的正例和反例个数，在预测值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y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的缩放后的值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cs typeface="宋体" panose="02010600030101010101" pitchFamily="2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cs typeface="宋体" panose="02010600030101010101" pitchFamily="2" charset="-122"/>
                  </a:rPr>
                  <a:t>为：</a:t>
                </a:r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26924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宋体" panose="02010600030101010101" pitchFamily="2" charset="-122"/>
                            </a:rPr>
                            <m:t>1−</m:t>
                          </m:r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cs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宋体" panose="02010600030101010101" pitchFamily="2" charset="-122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宋体" panose="02010600030101010101" pitchFamily="2" charset="-122"/>
                            </a:rPr>
                            <m:t>1−</m:t>
                          </m:r>
                          <m:r>
                            <a:rPr lang="en-US" altLang="zh-CN" sz="2400" i="1">
                              <a:effectLst/>
                              <a:latin typeface="Cambria Math" panose="02040503050406030204" pitchFamily="18" charset="0"/>
                              <a:cs typeface="宋体" panose="02010600030101010101" pitchFamily="2" charset="-122"/>
                            </a:rPr>
                            <m:t>𝑦</m:t>
                          </m:r>
                        </m:den>
                      </m:f>
                      <m:r>
                        <a:rPr lang="en-US" altLang="zh-CN" sz="2400" i="1">
                          <a:effectLst/>
                          <a:latin typeface="Cambria Math" panose="02040503050406030204" pitchFamily="18" charset="0"/>
                          <a:cs typeface="宋体" panose="02010600030101010101" pitchFamily="2" charset="-122"/>
                        </a:rPr>
                        <m:t> ×</m:t>
                      </m:r>
                      <m:f>
                        <m:fPr>
                          <m:ctrlPr>
                            <a:rPr lang="zh-CN" altLang="zh-CN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−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400" i="1">
                                  <a:effectLst/>
                                  <a:latin typeface="Cambria Math" panose="02040503050406030204" pitchFamily="18" charset="0"/>
                                  <a:cs typeface="宋体" panose="02010600030101010101" pitchFamily="2" charset="-122"/>
                                </a:rPr>
                                <m:t>+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2400" dirty="0">
                  <a:effectLst/>
                  <a:latin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112923F-C9F6-4CDD-A7B9-2929A5EC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060848"/>
                <a:ext cx="9577064" cy="3476080"/>
              </a:xfrm>
              <a:prstGeom prst="rect">
                <a:avLst/>
              </a:prstGeom>
              <a:blipFill>
                <a:blip r:embed="rId2"/>
                <a:stretch>
                  <a:fillRect l="-1018" r="-3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422993"/>
      </p:ext>
    </p:extLst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6DD5938-C2EE-4D28-A596-1AB48C964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算法原理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42B4D3B6-C998-4A83-B935-A5D3CE8D3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00378"/>
      </p:ext>
    </p:extLst>
  </p:cSld>
  <p:clrMapOvr>
    <a:masterClrMapping/>
  </p:clrMapOvr>
  <p:transition>
    <p:blinds dir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98AC85-89AC-4875-BD4B-2289CE2F2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BD1998A-2BB3-4BD2-9BA8-ADA59C95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9322762" cy="821913"/>
          </a:xfrm>
        </p:spPr>
        <p:txBody>
          <a:bodyPr/>
          <a:lstStyle/>
          <a:p>
            <a:r>
              <a:rPr lang="en-US" altLang="zh-CN" dirty="0"/>
              <a:t>KD-Tree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EFBD7A-D735-418D-810D-BE7FA927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15" y="3066012"/>
            <a:ext cx="9152586" cy="3794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E38A74-FB03-49B1-BA61-FDE8A988F301}"/>
              </a:ext>
            </a:extLst>
          </p:cNvPr>
          <p:cNvSpPr txBox="1"/>
          <p:nvPr/>
        </p:nvSpPr>
        <p:spPr>
          <a:xfrm>
            <a:off x="925131" y="1246314"/>
            <a:ext cx="949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</a:rPr>
              <a:t>定义方法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    随机选择一个维度→找到其中位数→拆分数据集→迭代</a:t>
            </a:r>
            <a:r>
              <a:rPr lang="en-US" altLang="zh-CN" sz="2400" dirty="0"/>
              <a:t>  </a:t>
            </a:r>
          </a:p>
          <a:p>
            <a:endParaRPr lang="en-US" altLang="zh-CN" sz="2400" dirty="0"/>
          </a:p>
          <a:p>
            <a:r>
              <a:rPr lang="en-US" altLang="zh-CN" sz="2400" b="1" dirty="0">
                <a:solidFill>
                  <a:srgbClr val="C00000"/>
                </a:solidFill>
              </a:rPr>
              <a:t>2.</a:t>
            </a:r>
            <a:r>
              <a:rPr lang="zh-CN" altLang="en-US" sz="2400" b="1" dirty="0">
                <a:solidFill>
                  <a:srgbClr val="C00000"/>
                </a:solidFill>
              </a:rPr>
              <a:t>为新样本（</a:t>
            </a:r>
            <a:r>
              <a:rPr lang="en-US" altLang="zh-CN" sz="2400" b="1" dirty="0">
                <a:solidFill>
                  <a:srgbClr val="C00000"/>
                </a:solidFill>
              </a:rPr>
              <a:t>7,4</a:t>
            </a:r>
            <a:r>
              <a:rPr lang="zh-CN" altLang="en-US" sz="2400" b="1" dirty="0">
                <a:solidFill>
                  <a:srgbClr val="C00000"/>
                </a:solidFill>
              </a:rPr>
              <a:t>），搜索其</a:t>
            </a:r>
            <a:r>
              <a:rPr lang="en-US" altLang="zh-CN" sz="2400" b="1" dirty="0">
                <a:solidFill>
                  <a:srgbClr val="C00000"/>
                </a:solidFill>
              </a:rPr>
              <a:t>NNs</a:t>
            </a:r>
            <a:r>
              <a:rPr lang="zh-CN" altLang="en-US" sz="2400" b="1" dirty="0">
                <a:solidFill>
                  <a:srgbClr val="C00000"/>
                </a:solidFill>
              </a:rPr>
              <a:t>的方法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以新样本为圆心，到根结点的距离为半径，划定包含（</a:t>
            </a:r>
            <a:r>
              <a:rPr lang="en-US" altLang="zh-CN" sz="2400" dirty="0"/>
              <a:t>7,4</a:t>
            </a:r>
            <a:r>
              <a:rPr lang="zh-CN" altLang="en-US" sz="2400" dirty="0"/>
              <a:t>）的一个圆圈区域→ 与该区域内的所有点进行比较。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263B4AE-56F8-47B2-9959-302238623EE9}"/>
                  </a:ext>
                </a:extLst>
              </p14:cNvPr>
              <p14:cNvContentPartPr/>
              <p14:nvPr/>
            </p14:nvContentPartPr>
            <p14:xfrm>
              <a:off x="10255852" y="4680458"/>
              <a:ext cx="39600" cy="79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263B4AE-56F8-47B2-9959-302238623E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6852" y="4671458"/>
                <a:ext cx="572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665151"/>
      </p:ext>
    </p:extLst>
  </p:cSld>
  <p:clrMapOvr>
    <a:masterClrMapping/>
  </p:clrMapOvr>
  <p:transition>
    <p:blinds dir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775B-41F8-4640-9237-15818CFA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4.5.7 </a:t>
            </a:r>
            <a:r>
              <a:rPr lang="en-US" altLang="zh-CN" dirty="0" err="1"/>
              <a:t>KDTree</a:t>
            </a:r>
            <a:r>
              <a:rPr lang="zh-CN" altLang="en-US" dirty="0"/>
              <a:t>与</a:t>
            </a:r>
            <a:r>
              <a:rPr lang="en-US" altLang="zh-CN" dirty="0"/>
              <a:t>Ball Tree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1D4389-5DEE-4E3E-80CB-00F4ED1C90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5B289-B5BD-4D32-B37B-21FD60E3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37" y="2668881"/>
            <a:ext cx="5652963" cy="33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F2C0A0-2CCF-48E6-8D6C-ADA765FC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636912"/>
            <a:ext cx="4845270" cy="33300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968BF7-2486-4F72-87D0-F24EE1A48B4D}"/>
              </a:ext>
            </a:extLst>
          </p:cNvPr>
          <p:cNvSpPr txBox="1"/>
          <p:nvPr/>
        </p:nvSpPr>
        <p:spPr>
          <a:xfrm>
            <a:off x="7969175" y="2094563"/>
            <a:ext cx="1170045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宋体" pitchFamily="2" charset="-122"/>
                <a:cs typeface="+mn-cs"/>
              </a:rPr>
              <a:t>高维数据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F89397-0121-48F0-9942-A7701A13455D}"/>
              </a:ext>
            </a:extLst>
          </p:cNvPr>
          <p:cNvSpPr txBox="1"/>
          <p:nvPr/>
        </p:nvSpPr>
        <p:spPr>
          <a:xfrm>
            <a:off x="2183981" y="2094563"/>
            <a:ext cx="1170045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-apple-system"/>
                <a:ea typeface="宋体" pitchFamily="2" charset="-122"/>
                <a:cs typeface="+mn-cs"/>
              </a:rPr>
              <a:t>低维数据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27CD00-24F6-4FFC-B1AD-4FB0EC87E44E}"/>
              </a:ext>
            </a:extLst>
          </p:cNvPr>
          <p:cNvSpPr txBox="1"/>
          <p:nvPr/>
        </p:nvSpPr>
        <p:spPr>
          <a:xfrm>
            <a:off x="1019503" y="6060389"/>
            <a:ext cx="9165021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36220" algn="ctr">
              <a:lnSpc>
                <a:spcPct val="150000"/>
              </a:lnSpc>
            </a:pPr>
            <a:r>
              <a:rPr lang="en-US" altLang="zh-CN" sz="1800" dirty="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scikit-learn</a:t>
            </a:r>
            <a:r>
              <a:rPr lang="zh-CN" altLang="en-US" sz="1800" dirty="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官网说明：</a:t>
            </a:r>
            <a:r>
              <a:rPr lang="en-US" altLang="zh-CN" sz="1800" dirty="0"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https://scikit-learn.org/stable/modules/neighbors.html</a:t>
            </a:r>
            <a:endParaRPr lang="zh-CN" altLang="en-US" sz="1800" dirty="0">
              <a:effectLst/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849015"/>
      </p:ext>
    </p:extLst>
  </p:cSld>
  <p:clrMapOvr>
    <a:masterClrMapping/>
  </p:clrMapOvr>
  <p:transition>
    <p:blinds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62428-CC43-4A17-B2A9-D93023AB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4.5.8  </a:t>
            </a:r>
            <a:r>
              <a:rPr lang="en-US" altLang="zh-CN" dirty="0" err="1"/>
              <a:t>GaussianNB</a:t>
            </a:r>
            <a:r>
              <a:rPr lang="zh-CN" altLang="en-US" dirty="0"/>
              <a:t>、 </a:t>
            </a:r>
            <a:r>
              <a:rPr lang="en-US" altLang="zh-CN" dirty="0" err="1"/>
              <a:t>MultinomialNB</a:t>
            </a:r>
            <a:r>
              <a:rPr lang="zh-CN" altLang="en-US" dirty="0"/>
              <a:t>和</a:t>
            </a:r>
            <a:r>
              <a:rPr lang="en-US" altLang="zh-CN" dirty="0" err="1"/>
              <a:t>BernoulliNB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6A3A960-7EC8-49D8-A8B8-E24B9B6CA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651779"/>
              </p:ext>
            </p:extLst>
          </p:nvPr>
        </p:nvGraphicFramePr>
        <p:xfrm>
          <a:off x="812800" y="1500175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EC9FE8-EB40-4BE4-A0A4-0D1220959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91196"/>
      </p:ext>
    </p:extLst>
  </p:cSld>
  <p:clrMapOvr>
    <a:masterClrMapping/>
  </p:clrMapOvr>
  <p:transition>
    <p:blinds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42AAD-3DB3-4431-A2E7-0171860F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4.5.9  </a:t>
            </a:r>
            <a:r>
              <a:rPr lang="en-US" altLang="zh-CN" dirty="0" err="1"/>
              <a:t>LabelEncoder</a:t>
            </a:r>
            <a:r>
              <a:rPr lang="zh-CN" altLang="en-US" dirty="0"/>
              <a:t>及其原理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82DB49-704D-4998-8312-993DA1997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346D63-3309-4799-9ED1-B2CFE5DC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28800"/>
            <a:ext cx="8338557" cy="44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6574"/>
      </p:ext>
    </p:extLst>
  </p:cSld>
  <p:clrMapOvr>
    <a:masterClrMapping/>
  </p:clrMapOvr>
  <p:transition>
    <p:blinds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42AAD-3DB3-4431-A2E7-0171860F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LabelEncoder</a:t>
            </a:r>
            <a:r>
              <a:rPr lang="zh-CN" altLang="en-US" dirty="0"/>
              <a:t>（）的参数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7EBC3-8B0E-410A-B21A-7E5FDAF2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673439"/>
            <a:ext cx="10871200" cy="4764294"/>
          </a:xfrm>
        </p:spPr>
        <p:txBody>
          <a:bodyPr/>
          <a:lstStyle/>
          <a:p>
            <a:r>
              <a:rPr lang="en-US" altLang="zh-CN" dirty="0"/>
              <a:t>.fit(x)</a:t>
            </a:r>
          </a:p>
          <a:p>
            <a:pPr lvl="1"/>
            <a:r>
              <a:rPr lang="zh-CN" altLang="en-US" dirty="0"/>
              <a:t>输入数据并记录编码标签。</a:t>
            </a:r>
          </a:p>
          <a:p>
            <a:r>
              <a:rPr lang="en-US" altLang="zh-CN" dirty="0"/>
              <a:t>.classes_</a:t>
            </a:r>
          </a:p>
          <a:p>
            <a:pPr lvl="1"/>
            <a:r>
              <a:rPr lang="zh-CN" altLang="en-US" dirty="0"/>
              <a:t>返回输入</a:t>
            </a:r>
            <a:r>
              <a:rPr lang="en-US" altLang="zh-CN" dirty="0"/>
              <a:t>fit()</a:t>
            </a:r>
            <a:r>
              <a:rPr lang="zh-CN" altLang="en-US" dirty="0"/>
              <a:t>方法中数据的不同取值。</a:t>
            </a:r>
          </a:p>
          <a:p>
            <a:r>
              <a:rPr lang="en-US" altLang="zh-CN" dirty="0"/>
              <a:t>.transform(x)</a:t>
            </a:r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fit()</a:t>
            </a:r>
            <a:r>
              <a:rPr lang="zh-CN" altLang="en-US" dirty="0"/>
              <a:t>方法中生成的编码，对输入的数据进行转换。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fit_transform</a:t>
            </a:r>
            <a:r>
              <a:rPr lang="en-US" altLang="zh-CN" dirty="0"/>
              <a:t>(x)</a:t>
            </a:r>
          </a:p>
          <a:p>
            <a:pPr lvl="1"/>
            <a:r>
              <a:rPr lang="zh-CN" altLang="en-US" dirty="0"/>
              <a:t>对输入的数据进行编码并转换。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inverse_transform</a:t>
            </a:r>
            <a:r>
              <a:rPr lang="en-US" altLang="zh-CN" dirty="0"/>
              <a:t>(y)</a:t>
            </a:r>
          </a:p>
          <a:p>
            <a:pPr lvl="1"/>
            <a:r>
              <a:rPr lang="zh-CN" altLang="en-US" dirty="0"/>
              <a:t>对输入的数据根据</a:t>
            </a:r>
            <a:r>
              <a:rPr lang="en-US" altLang="zh-CN" dirty="0"/>
              <a:t>fit()</a:t>
            </a:r>
            <a:r>
              <a:rPr lang="zh-CN" altLang="en-US" dirty="0"/>
              <a:t>方法下的编码逆向转换。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82DB49-704D-4998-8312-993DA1997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472"/>
      </p:ext>
    </p:extLst>
  </p:cSld>
  <p:clrMapOvr>
    <a:masterClrMapping/>
  </p:clrMapOvr>
  <p:transition>
    <p:blinds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3189B-C1C2-4894-B187-77023BBA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 wrap="square" anchor="ctr">
            <a:normAutofit/>
          </a:bodyPr>
          <a:lstStyle/>
          <a:p>
            <a:r>
              <a:rPr lang="en-US" altLang="zh-CN" dirty="0"/>
              <a:t>4.5.10 </a:t>
            </a:r>
            <a:r>
              <a:rPr lang="en-US" altLang="zh-CN" dirty="0" err="1"/>
              <a:t>GridSearchCV</a:t>
            </a:r>
            <a:r>
              <a:rPr lang="zh-CN" altLang="en-US" dirty="0"/>
              <a:t>及其原理</a:t>
            </a:r>
          </a:p>
        </p:txBody>
      </p:sp>
      <p:pic>
        <p:nvPicPr>
          <p:cNvPr id="6" name="内容占位符 5" descr="图表, 条形图&#10;&#10;描述已自动生成">
            <a:extLst>
              <a:ext uri="{FF2B5EF4-FFF2-40B4-BE49-F238E27FC236}">
                <a16:creationId xmlns:a16="http://schemas.microsoft.com/office/drawing/2014/main" id="{C7EAA8DC-1081-4535-972B-FC7D7F7A8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07206"/>
            <a:ext cx="10871200" cy="4756153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8E48E19-89AD-5313-DAE3-131C9C20C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5AFD73E-58D6-5FFA-C6A4-21F04B942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DBCBA29-BD0B-0E49-79DE-7120216C1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5A227-80B4-47B1-895B-357248390AD4}"/>
              </a:ext>
            </a:extLst>
          </p:cNvPr>
          <p:cNvSpPr txBox="1"/>
          <p:nvPr/>
        </p:nvSpPr>
        <p:spPr>
          <a:xfrm>
            <a:off x="10128448" y="6309320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(Amjed </a:t>
            </a:r>
            <a:r>
              <a:rPr lang="en-US" altLang="zh-CN" sz="1100" dirty="0" err="1"/>
              <a:t>Shatnawi</a:t>
            </a:r>
            <a:r>
              <a:rPr lang="zh-CN" altLang="en-US" sz="1100" dirty="0"/>
              <a:t>，</a:t>
            </a:r>
            <a:r>
              <a:rPr lang="en-US" altLang="zh-CN" sz="1100" dirty="0"/>
              <a:t>2022)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90715740"/>
      </p:ext>
    </p:extLst>
  </p:cSld>
  <p:clrMapOvr>
    <a:masterClrMapping/>
  </p:clrMapOvr>
  <p:transition>
    <p:blinds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61C4-CFEC-4B46-8EF1-51373459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011C7-8078-4311-9CE4-CFFF4D7B9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20" descr="thankyou">
            <a:extLst>
              <a:ext uri="{FF2B5EF4-FFF2-40B4-BE49-F238E27FC236}">
                <a16:creationId xmlns:a16="http://schemas.microsoft.com/office/drawing/2014/main" id="{C6135895-C92F-47C9-82C3-C2E41160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7786" y="86511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FA86BC-503E-4E00-833C-0EF26BADE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048667"/>
            <a:ext cx="1992430" cy="19924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21545A-CA6B-4F1F-9056-58BADFBC72E7}"/>
              </a:ext>
            </a:extLst>
          </p:cNvPr>
          <p:cNvSpPr txBox="1"/>
          <p:nvPr/>
        </p:nvSpPr>
        <p:spPr>
          <a:xfrm flipH="1">
            <a:off x="8544272" y="6202948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教学支撑平台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451C77-CDC0-482D-8156-2C31E3341F5F}"/>
              </a:ext>
            </a:extLst>
          </p:cNvPr>
          <p:cNvSpPr txBox="1"/>
          <p:nvPr/>
        </p:nvSpPr>
        <p:spPr>
          <a:xfrm>
            <a:off x="4709874" y="4249492"/>
            <a:ext cx="2093637" cy="1754326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chaolemen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@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ruc.edu.cn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2C7383-E08E-48AE-9AC5-A8F17611B0F2}"/>
              </a:ext>
            </a:extLst>
          </p:cNvPr>
          <p:cNvSpPr txBox="1"/>
          <p:nvPr/>
        </p:nvSpPr>
        <p:spPr>
          <a:xfrm flipH="1">
            <a:off x="4968734" y="6281201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作者联系方式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9DAD14-3D5B-43EC-8455-AC5A3FEEC10B}"/>
              </a:ext>
            </a:extLst>
          </p:cNvPr>
          <p:cNvSpPr txBox="1"/>
          <p:nvPr/>
        </p:nvSpPr>
        <p:spPr>
          <a:xfrm flipH="1">
            <a:off x="1703512" y="6188491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配套教材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38D5B2-E839-432F-A3DF-F3FFB5E8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3947460"/>
            <a:ext cx="2093637" cy="20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6683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D528DF-FF1C-D475-A74C-841F1532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62" y="559415"/>
            <a:ext cx="11387667" cy="821913"/>
          </a:xfrm>
        </p:spPr>
        <p:txBody>
          <a:bodyPr/>
          <a:lstStyle/>
          <a:p>
            <a:r>
              <a:rPr lang="zh-CN" altLang="en-US" dirty="0"/>
              <a:t>分类算法的关键</a:t>
            </a:r>
            <a:r>
              <a:rPr lang="en-US" altLang="zh-CN" dirty="0"/>
              <a:t>——</a:t>
            </a:r>
            <a:r>
              <a:rPr lang="zh-CN" altLang="en-US" dirty="0"/>
              <a:t>分类依据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E751EAF-9FC1-1E46-2CAE-108D6BF5F5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0BDBCC6-B6F2-4087-B939-F9FA88D96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277937"/>
              </p:ext>
            </p:extLst>
          </p:nvPr>
        </p:nvGraphicFramePr>
        <p:xfrm>
          <a:off x="1006128" y="1844824"/>
          <a:ext cx="10179744" cy="41868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45626">
                  <a:extLst>
                    <a:ext uri="{9D8B030D-6E8A-4147-A177-3AD203B41FA5}">
                      <a16:colId xmlns:a16="http://schemas.microsoft.com/office/drawing/2014/main" val="3152585499"/>
                    </a:ext>
                  </a:extLst>
                </a:gridCol>
                <a:gridCol w="3161510">
                  <a:extLst>
                    <a:ext uri="{9D8B030D-6E8A-4147-A177-3AD203B41FA5}">
                      <a16:colId xmlns:a16="http://schemas.microsoft.com/office/drawing/2014/main" val="3791628656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3611067005"/>
                    </a:ext>
                  </a:extLst>
                </a:gridCol>
              </a:tblGrid>
              <a:tr h="596144">
                <a:tc>
                  <a:txBody>
                    <a:bodyPr/>
                    <a:lstStyle/>
                    <a:p>
                      <a:r>
                        <a:rPr lang="zh-CN" sz="2800" dirty="0">
                          <a:effectLst/>
                        </a:rPr>
                        <a:t>序号</a:t>
                      </a:r>
                      <a:endParaRPr lang="zh-CN" sz="3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分类算法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分类依据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3134642777"/>
                  </a:ext>
                </a:extLst>
              </a:tr>
              <a:tr h="596144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1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KNN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相似度（距离）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2783323450"/>
                  </a:ext>
                </a:extLst>
              </a:tr>
              <a:tr h="609956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2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朴素贝叶斯分类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 dirty="0">
                          <a:effectLst/>
                        </a:rPr>
                        <a:t>贝叶斯公式（条件概率）</a:t>
                      </a:r>
                      <a:endParaRPr lang="zh-CN" sz="3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577764212"/>
                  </a:ext>
                </a:extLst>
              </a:tr>
              <a:tr h="596144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3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支持向量机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超平面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3660938201"/>
                  </a:ext>
                </a:extLst>
              </a:tr>
              <a:tr h="596144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4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effectLst/>
                        </a:rPr>
                        <a:t>逻辑回归</a:t>
                      </a:r>
                      <a:endParaRPr lang="zh-CN" sz="3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对数几率</a:t>
                      </a:r>
                      <a:endParaRPr lang="zh-CN" sz="3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121491315"/>
                  </a:ext>
                </a:extLst>
              </a:tr>
              <a:tr h="596144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5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决策树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不纯度（信息增量</a:t>
                      </a:r>
                      <a:r>
                        <a:rPr lang="en-US" sz="2800">
                          <a:effectLst/>
                        </a:rPr>
                        <a:t>/</a:t>
                      </a:r>
                      <a:r>
                        <a:rPr lang="zh-CN" sz="2800">
                          <a:effectLst/>
                        </a:rPr>
                        <a:t>信息增率）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2898143251"/>
                  </a:ext>
                </a:extLst>
              </a:tr>
              <a:tr h="596144"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6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>
                          <a:effectLst/>
                        </a:rPr>
                        <a:t>随机森林</a:t>
                      </a:r>
                      <a:endParaRPr lang="zh-CN" sz="3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tc>
                  <a:txBody>
                    <a:bodyPr/>
                    <a:lstStyle/>
                    <a:p>
                      <a:r>
                        <a:rPr lang="zh-CN" sz="2800" dirty="0">
                          <a:effectLst/>
                        </a:rPr>
                        <a:t>不纯度（</a:t>
                      </a:r>
                      <a:r>
                        <a:rPr lang="en-US" sz="2800" dirty="0" err="1">
                          <a:effectLst/>
                        </a:rPr>
                        <a:t>gini</a:t>
                      </a:r>
                      <a:r>
                        <a:rPr lang="zh-CN" sz="2800" dirty="0">
                          <a:effectLst/>
                        </a:rPr>
                        <a:t>系数）</a:t>
                      </a:r>
                      <a:endParaRPr lang="zh-CN" sz="3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6342" marR="216342" marT="0" marB="0"/>
                </a:tc>
                <a:extLst>
                  <a:ext uri="{0D108BD9-81ED-4DB2-BD59-A6C34878D82A}">
                    <a16:rowId xmlns:a16="http://schemas.microsoft.com/office/drawing/2014/main" val="1520252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784208"/>
      </p:ext>
    </p:extLst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C3AF93-72B2-4327-85BC-2B024FE39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CD8C9A-C212-43BF-97F3-A13409CC9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9BD564E-B5DE-4EA9-A636-CDA26A254A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6495A96-C6B2-4437-B98C-B84B4742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3" y="392510"/>
            <a:ext cx="4838801" cy="82191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4.2.1 KNN</a:t>
            </a: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  <a:endParaRPr lang="en-US" altLang="zh-CN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12" name="Object 1">
            <a:extLst>
              <a:ext uri="{FF2B5EF4-FFF2-40B4-BE49-F238E27FC236}">
                <a16:creationId xmlns:a16="http://schemas.microsoft.com/office/drawing/2014/main" id="{29694BC8-A97A-4F04-A867-95B6ED259E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1384" y="1700808"/>
          <a:ext cx="4529554" cy="4439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" name="Visio" r:id="rId3" imgW="5076937" imgH="4962637" progId="Visio.Drawing.11">
                  <p:embed/>
                </p:oleObj>
              </mc:Choice>
              <mc:Fallback>
                <p:oleObj name="Visio" r:id="rId3" imgW="5076937" imgH="4962637" progId="Visio.Drawing.11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9F4E16B8-FA90-4617-AF10-1740641ABF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84" y="1700808"/>
                        <a:ext cx="4529554" cy="44399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4E80580-4E2D-438F-A42D-F4080F23678C}"/>
              </a:ext>
            </a:extLst>
          </p:cNvPr>
          <p:cNvGraphicFramePr>
            <a:graphicFrameLocks noGrp="1"/>
          </p:cNvGraphicFramePr>
          <p:nvPr/>
        </p:nvGraphicFramePr>
        <p:xfrm>
          <a:off x="5663952" y="803466"/>
          <a:ext cx="4736223" cy="2055055"/>
        </p:xfrm>
        <a:graphic>
          <a:graphicData uri="http://schemas.openxmlformats.org/drawingml/2006/table">
            <a:tbl>
              <a:tblPr/>
              <a:tblGrid>
                <a:gridCol w="2131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890">
                <a:tc>
                  <a:txBody>
                    <a:bodyPr/>
                    <a:lstStyle/>
                    <a:p>
                      <a:pPr indent="397510"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电影名称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打斗镜头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接吻镜头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电影类型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California Man 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3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104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爱情片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He’s Not Really into Dudes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100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爱情片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Beautiful Woman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81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爱情片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2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Kevin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Longblade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101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10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动作片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Robo Slayer 3000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99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5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动作片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Amped II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98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</a:t>
                      </a:r>
                      <a:endParaRPr lang="zh-CN" sz="1400" b="0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动作片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670EFF81-73C2-49E2-B0AE-C0635A1D62BE}"/>
              </a:ext>
            </a:extLst>
          </p:cNvPr>
          <p:cNvSpPr/>
          <p:nvPr/>
        </p:nvSpPr>
        <p:spPr>
          <a:xfrm>
            <a:off x="5702883" y="3139729"/>
            <a:ext cx="4736224" cy="7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当遇到一部未看过的电影（不知道剧情，但知道其中的打斗次数和接吻次数分别为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90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）时，如何知道它是爱情片还是动作片？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A9173A6-CF73-41E4-9F2B-0C036757CBE5}"/>
                  </a:ext>
                </a:extLst>
              </p:cNvPr>
              <p:cNvSpPr/>
              <p:nvPr/>
            </p:nvSpPr>
            <p:spPr>
              <a:xfrm>
                <a:off x="5702882" y="4043391"/>
                <a:ext cx="4703536" cy="402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zh-CN" alt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d</m:t>
                    </m:r>
                    <m:r>
                      <a: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（</m:t>
                            </m:r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3−18</m:t>
                            </m:r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）</m:t>
                            </m:r>
                          </m:e>
                          <m:sup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（</m:t>
                            </m:r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104−90</m:t>
                            </m:r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）</m:t>
                            </m:r>
                          </m:e>
                          <m:sup>
                            <m:r>
                              <a:rPr kumimoji="0" lang="zh-CN" altLang="en-US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sup>
                        </m:sSup>
                      </m:e>
                    </m:rad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宋体" pitchFamily="2" charset="-122"/>
                    <a:cs typeface="+mn-cs"/>
                  </a:rPr>
                  <a:t>  =20.5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A9173A6-CF73-41E4-9F2B-0C036757C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882" y="4043391"/>
                <a:ext cx="4703536" cy="402867"/>
              </a:xfrm>
              <a:prstGeom prst="rect">
                <a:avLst/>
              </a:prstGeom>
              <a:blipFill>
                <a:blip r:embed="rId5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0381DCB-7904-43CB-85F0-C908C6D49D3C}"/>
              </a:ext>
            </a:extLst>
          </p:cNvPr>
          <p:cNvGraphicFramePr>
            <a:graphicFrameLocks noGrp="1"/>
          </p:cNvGraphicFramePr>
          <p:nvPr/>
        </p:nvGraphicFramePr>
        <p:xfrm>
          <a:off x="5735960" y="4584977"/>
          <a:ext cx="4703536" cy="1939991"/>
        </p:xfrm>
        <a:graphic>
          <a:graphicData uri="http://schemas.openxmlformats.org/drawingml/2006/table">
            <a:tbl>
              <a:tblPr firstRow="1" firstCol="1" bandRow="1" bandCol="1">
                <a:tableStyleId>{17292A2E-F333-43FB-9621-5CBBE7FDCDCB}</a:tableStyleId>
              </a:tblPr>
              <a:tblGrid>
                <a:gridCol w="2647298">
                  <a:extLst>
                    <a:ext uri="{9D8B030D-6E8A-4147-A177-3AD203B41FA5}">
                      <a16:colId xmlns:a16="http://schemas.microsoft.com/office/drawing/2014/main" val="4037406511"/>
                    </a:ext>
                  </a:extLst>
                </a:gridCol>
                <a:gridCol w="2056238">
                  <a:extLst>
                    <a:ext uri="{9D8B030D-6E8A-4147-A177-3AD203B41FA5}">
                      <a16:colId xmlns:a16="http://schemas.microsoft.com/office/drawing/2014/main" val="1879515441"/>
                    </a:ext>
                  </a:extLst>
                </a:gridCol>
              </a:tblGrid>
              <a:tr h="334476">
                <a:tc>
                  <a:txBody>
                    <a:bodyPr/>
                    <a:lstStyle/>
                    <a:p>
                      <a:pPr indent="908050" algn="just">
                        <a:spcAft>
                          <a:spcPts val="0"/>
                        </a:spcAft>
                      </a:pPr>
                      <a:r>
                        <a:rPr lang="zh-CN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电影名称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与未知电影的距离</a:t>
                      </a:r>
                      <a:endParaRPr lang="zh-CN" sz="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094615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California Man 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42915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He’s Not Really into Dudes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18.7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615818"/>
                  </a:ext>
                </a:extLst>
              </a:tr>
              <a:tr h="2682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Beautiful Woman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81943"/>
                  </a:ext>
                </a:extLst>
              </a:tr>
              <a:tr h="2011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Kevin Longblade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115.3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68998"/>
                  </a:ext>
                </a:extLst>
              </a:tr>
              <a:tr h="2011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Robo Slayer 3000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117.4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974419"/>
                  </a:ext>
                </a:extLst>
              </a:tr>
              <a:tr h="3344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Amped II</a:t>
                      </a:r>
                      <a:endParaRPr lang="zh-CN" sz="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118.9</a:t>
                      </a:r>
                      <a:endParaRPr lang="zh-CN" sz="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340" marR="673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74830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1C75A5D-5BFF-4577-853C-5072AABD7528}"/>
              </a:ext>
            </a:extLst>
          </p:cNvPr>
          <p:cNvSpPr txBox="1"/>
          <p:nvPr/>
        </p:nvSpPr>
        <p:spPr>
          <a:xfrm flipH="1">
            <a:off x="7464152" y="36477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K=4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523865"/>
      </p:ext>
    </p:extLst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7604BC7-811D-3FC0-BCFA-C67AD30F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/>
          <a:p>
            <a:r>
              <a:rPr lang="en-US" dirty="0"/>
              <a:t>KNN</a:t>
            </a:r>
            <a:r>
              <a:rPr lang="zh-CN" altLang="en-US" dirty="0"/>
              <a:t>算法的特点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CAE50A-A5D3-4353-8F56-2AC8BB5B9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6DFFC7-1FBF-F2AE-A08F-B673AB828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09AAD05-E2B8-5774-7FF5-25D7DFECEF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EC1A4A3-2318-4F82-B328-01B89A8E6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695755"/>
              </p:ext>
            </p:extLst>
          </p:nvPr>
        </p:nvGraphicFramePr>
        <p:xfrm>
          <a:off x="767241" y="1556792"/>
          <a:ext cx="10871200" cy="476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556549"/>
      </p:ext>
    </p:extLst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14097</TotalTime>
  <Words>3292</Words>
  <Application>Microsoft Office PowerPoint</Application>
  <PresentationFormat>宽屏</PresentationFormat>
  <Paragraphs>408</Paragraphs>
  <Slides>66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66</vt:i4>
      </vt:variant>
    </vt:vector>
  </HeadingPairs>
  <TitlesOfParts>
    <vt:vector size="84" baseType="lpstr">
      <vt:lpstr>-apple-system</vt:lpstr>
      <vt:lpstr>等线</vt:lpstr>
      <vt:lpstr>仿宋</vt:lpstr>
      <vt:lpstr>华文宋体</vt:lpstr>
      <vt:lpstr>华文中宋</vt:lpstr>
      <vt:lpstr>宋体</vt:lpstr>
      <vt:lpstr>Arial</vt:lpstr>
      <vt:lpstr>Calibri</vt:lpstr>
      <vt:lpstr>Cambria</vt:lpstr>
      <vt:lpstr>Cambria Math</vt:lpstr>
      <vt:lpstr>Lucida Calligraphy</vt:lpstr>
      <vt:lpstr>Times New Roman</vt:lpstr>
      <vt:lpstr>Wingdings</vt:lpstr>
      <vt:lpstr>Wingdings 2</vt:lpstr>
      <vt:lpstr>吉祥如意</vt:lpstr>
      <vt:lpstr>Visio</vt:lpstr>
      <vt:lpstr>Visio.Drawing.15</vt:lpstr>
      <vt:lpstr>Equation.DSMT4</vt:lpstr>
      <vt:lpstr>第4章    分类分析</vt:lpstr>
      <vt:lpstr>分类分析与回归分析的区别</vt:lpstr>
      <vt:lpstr>4.1 应用场景</vt:lpstr>
      <vt:lpstr>应用场景</vt:lpstr>
      <vt:lpstr>二分类、多分类、多标签分类的区别与联系</vt:lpstr>
      <vt:lpstr>4.2 算法原理</vt:lpstr>
      <vt:lpstr>分类算法的关键——分类依据</vt:lpstr>
      <vt:lpstr>4.2.1 KNN算法</vt:lpstr>
      <vt:lpstr>KNN算法的特点</vt:lpstr>
      <vt:lpstr>4.2.2 贝叶斯分类</vt:lpstr>
      <vt:lpstr>似然的估计及朴素贝叶斯</vt:lpstr>
      <vt:lpstr>拉不拉斯修正方法</vt:lpstr>
      <vt:lpstr>朴素贝叶斯算法的优缺点</vt:lpstr>
      <vt:lpstr>4.2.3 支持向量机</vt:lpstr>
      <vt:lpstr>【1】最大化间隔方法与超平面</vt:lpstr>
      <vt:lpstr>【2】 支持向量、软间隔和硬间隔</vt:lpstr>
      <vt:lpstr>【3】 硬间隔和软间隔</vt:lpstr>
      <vt:lpstr>【4】 软间隔与C参数</vt:lpstr>
      <vt:lpstr>【5】 非线性分类问题及核函数</vt:lpstr>
      <vt:lpstr>核技巧</vt:lpstr>
      <vt:lpstr>【6】 SVM优缺点</vt:lpstr>
      <vt:lpstr>4.2.4 逻辑回归</vt:lpstr>
      <vt:lpstr>【1】Logistic函数 </vt:lpstr>
      <vt:lpstr>【2】Sigmoid函数 </vt:lpstr>
      <vt:lpstr>【2】 逻辑回归的优缺点</vt:lpstr>
      <vt:lpstr>4.3 核心术语</vt:lpstr>
      <vt:lpstr>4.3.1 偏差和方差之间的权衡</vt:lpstr>
      <vt:lpstr>偏差和方差之间的权衡</vt:lpstr>
      <vt:lpstr>4.3.2 学习曲线</vt:lpstr>
      <vt:lpstr>高偏差的学习曲线</vt:lpstr>
      <vt:lpstr>高方差的学习曲线</vt:lpstr>
      <vt:lpstr>4.3.3.混淆矩阵</vt:lpstr>
      <vt:lpstr>混淆矩阵及各种评价指标</vt:lpstr>
      <vt:lpstr>模型的精确率/查准率（Precision）</vt:lpstr>
      <vt:lpstr>模型的召回率/查全率（Recall）</vt:lpstr>
      <vt:lpstr>F1值——精度和召回率的调和平均值</vt:lpstr>
      <vt:lpstr>4.3.4 ROC曲线与AUC面积</vt:lpstr>
      <vt:lpstr>4.3.5 贝叶斯理论</vt:lpstr>
      <vt:lpstr> 贝叶斯公式的解读</vt:lpstr>
      <vt:lpstr>朴素贝叶斯分类的三种基本类型</vt:lpstr>
      <vt:lpstr>4.3.6 核函数及核技巧</vt:lpstr>
      <vt:lpstr>基于Scikit-learn包的支持向量机算法中常用的核函数</vt:lpstr>
      <vt:lpstr>基于Scikit-learn包的支持向量机算法中常用的核函数</vt:lpstr>
      <vt:lpstr> 4.4 Python编程实践——病例自动诊断分析</vt:lpstr>
      <vt:lpstr>4.4.1 数据及分析对象</vt:lpstr>
      <vt:lpstr>bc_data.csv</vt:lpstr>
      <vt:lpstr>4.4.2 目的及分析任务</vt:lpstr>
      <vt:lpstr>4.4.3 方法及工具</vt:lpstr>
      <vt:lpstr>4.4.4 步骤及Python实现</vt:lpstr>
      <vt:lpstr>4.5重点与难点解读</vt:lpstr>
      <vt:lpstr>KNN算法的参数及其解读 </vt:lpstr>
      <vt:lpstr>贝叶斯分类算法的超级参数及其解读</vt:lpstr>
      <vt:lpstr>svm.SVC参数 </vt:lpstr>
      <vt:lpstr>逻辑回归超级参数及其解读</vt:lpstr>
      <vt:lpstr>数据变换与特征缩放</vt:lpstr>
      <vt:lpstr>数据变换处理</vt:lpstr>
      <vt:lpstr>4.5.4 极大似然估计（Maximum Likelihood Estimation ）</vt:lpstr>
      <vt:lpstr>4.5.5 判别模型与生成模型</vt:lpstr>
      <vt:lpstr>4.5.6 类别不平衡问题</vt:lpstr>
      <vt:lpstr>KD-Tree</vt:lpstr>
      <vt:lpstr>4.5.7 KDTree与Ball Tree</vt:lpstr>
      <vt:lpstr>4.5.8  GaussianNB、 MultinomialNB和BernoulliNB</vt:lpstr>
      <vt:lpstr>4.5.9  LabelEncoder及其原理</vt:lpstr>
      <vt:lpstr>LabelEncoder（）的参数</vt:lpstr>
      <vt:lpstr>4.5.10 GridSearchCV及其原理</vt:lpstr>
      <vt:lpstr>PowerPoint 演示文稿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中国航天时代电子公司 物资管理系统</dc:title>
  <dc:creator>LENOVO User</dc:creator>
  <cp:lastModifiedBy>Soloman Soloman</cp:lastModifiedBy>
  <cp:revision>1412</cp:revision>
  <dcterms:created xsi:type="dcterms:W3CDTF">2007-03-02T11:26:21Z</dcterms:created>
  <dcterms:modified xsi:type="dcterms:W3CDTF">2022-11-05T12:22:44Z</dcterms:modified>
</cp:coreProperties>
</file>